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comments/comment7.xml" ContentType="application/vnd.openxmlformats-officedocument.presentationml.comments+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8" r:id="rId1"/>
  </p:sldMasterIdLst>
  <p:notesMasterIdLst>
    <p:notesMasterId r:id="rId25"/>
  </p:notesMasterIdLst>
  <p:handoutMasterIdLst>
    <p:handoutMasterId r:id="rId26"/>
  </p:handoutMasterIdLst>
  <p:sldIdLst>
    <p:sldId id="259" r:id="rId2"/>
    <p:sldId id="462" r:id="rId3"/>
    <p:sldId id="504" r:id="rId4"/>
    <p:sldId id="505" r:id="rId5"/>
    <p:sldId id="474" r:id="rId6"/>
    <p:sldId id="475" r:id="rId7"/>
    <p:sldId id="516" r:id="rId8"/>
    <p:sldId id="529" r:id="rId9"/>
    <p:sldId id="472" r:id="rId10"/>
    <p:sldId id="477" r:id="rId11"/>
    <p:sldId id="518" r:id="rId12"/>
    <p:sldId id="519" r:id="rId13"/>
    <p:sldId id="520" r:id="rId14"/>
    <p:sldId id="521" r:id="rId15"/>
    <p:sldId id="524" r:id="rId16"/>
    <p:sldId id="526" r:id="rId17"/>
    <p:sldId id="527" r:id="rId18"/>
    <p:sldId id="511" r:id="rId19"/>
    <p:sldId id="528" r:id="rId20"/>
    <p:sldId id="512" r:id="rId21"/>
    <p:sldId id="513" r:id="rId22"/>
    <p:sldId id="517" r:id="rId23"/>
    <p:sldId id="461" r:id="rId24"/>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AD2"/>
    <a:srgbClr val="C9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52" autoAdjust="0"/>
  </p:normalViewPr>
  <p:slideViewPr>
    <p:cSldViewPr>
      <p:cViewPr>
        <p:scale>
          <a:sx n="68" d="100"/>
          <a:sy n="68" d="100"/>
        </p:scale>
        <p:origin x="-144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4-06-16T21:07:52.874" idx="1">
    <p:pos x="2154" y="1162"/>
    <p:text>Anisicht=View
Volumina = Volume
Volumendifferenz = Volume difference
rechtes Bein-linkes Bein = right leg - left leg
Umfang = Girth
Volumen = Volume
Länge = Length</p:text>
  </p:cm>
  <p:cm authorId="3" dt="2014-06-16T20:49:48.346" idx="2">
    <p:pos x="5632" y="845"/>
    <p:text>Volumina = Volume
Änderung = Change
Volumendifferenz = volume difference
rechtes Bein-linkes Bein = right leg - left leg
Umfang = Girth
Volumen= Volume
</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14-06-16T21:09:35.259" idx="9">
    <p:pos x="10" y="10"/>
    <p:text>Beinvolumen = Leg volume
Zeitachse (Tage) = Time axis (days)</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14-06-16T20:51:14.922" idx="3">
    <p:pos x="10" y="10"/>
    <p:text>Beinvolumen = Leg volume
Zeitachse (Tage) = Time axis (days)</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14-06-16T20:52:16.644" idx="4">
    <p:pos x="10" y="10"/>
    <p:text>Beginn = Start
Ende = End
Diff = Diff</p:text>
  </p:cm>
</p:cmLst>
</file>

<file path=ppt/comments/comment5.xml><?xml version="1.0" encoding="utf-8"?>
<p:cmLst xmlns:a="http://schemas.openxmlformats.org/drawingml/2006/main" xmlns:r="http://schemas.openxmlformats.org/officeDocument/2006/relationships" xmlns:p="http://schemas.openxmlformats.org/presentationml/2006/main">
  <p:cm authorId="3" dt="2014-06-16T20:54:32.129" idx="5">
    <p:pos x="16" y="10"/>
    <p:text>Diff = Diff
Diff/Tag = Diff/Day</p:text>
  </p:cm>
</p:cmLst>
</file>

<file path=ppt/comments/comment6.xml><?xml version="1.0" encoding="utf-8"?>
<p:cmLst xmlns:a="http://schemas.openxmlformats.org/drawingml/2006/main" xmlns:r="http://schemas.openxmlformats.org/officeDocument/2006/relationships" xmlns:p="http://schemas.openxmlformats.org/presentationml/2006/main">
  <p:cm authorId="3" dt="2014-06-16T20:58:32.419" idx="6">
    <p:pos x="10" y="10"/>
    <p:text>Bein/Beh. = Leg/Tre
Knie/Beh. = Knee/Tre</p:text>
  </p:cm>
</p:cmLst>
</file>

<file path=ppt/comments/comment7.xml><?xml version="1.0" encoding="utf-8"?>
<p:cmLst xmlns:a="http://schemas.openxmlformats.org/drawingml/2006/main" xmlns:r="http://schemas.openxmlformats.org/officeDocument/2006/relationships" xmlns:p="http://schemas.openxmlformats.org/presentationml/2006/main">
  <p:cm authorId="3" dt="2014-06-16T21:10:15.111" idx="8">
    <p:pos x="10" y="10"/>
    <p:text>Bein/Beh = Leg/Tre
Bein/Nacht = Leg/Night
Bein/WE = Leg/WE</p:text>
  </p:cm>
</p:cmLst>
</file>

<file path=ppt/comments/comment8.xml><?xml version="1.0" encoding="utf-8"?>
<p:cmLst xmlns:a="http://schemas.openxmlformats.org/drawingml/2006/main" xmlns:r="http://schemas.openxmlformats.org/officeDocument/2006/relationships" xmlns:p="http://schemas.openxmlformats.org/presentationml/2006/main">
  <p:cm authorId="3" dt="2014-06-17T09:49:46.431" idx="1">
    <p:pos x="5427" y="1071"/>
    <p:text>Knie/Beh = Knee/Tre
Knee/Nacht = Knee//Night
Knee/WE = Knee/WE</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ea typeface="ＭＳ Ｐゴシック" pitchFamily="1" charset="-128"/>
                <a:cs typeface="ＭＳ Ｐゴシック" pitchFamily="1" charset="-128"/>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81D1BCDF-0D5A-422E-B5A6-244DABC00422}" type="datetime1">
              <a:rPr lang="de-DE"/>
              <a:pPr>
                <a:defRPr/>
              </a:pPr>
              <a:t>28.06.2017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ea typeface="ＭＳ Ｐゴシック" pitchFamily="1" charset="-128"/>
                <a:cs typeface="ＭＳ Ｐゴシック" pitchFamily="1" charset="-128"/>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6D424DE5-285C-43EE-A992-B4F208D67DB3}" type="slidenum">
              <a:rPr lang="de-DE"/>
              <a:pPr>
                <a:defRPr/>
              </a:pPr>
              <a:t>‹#›</a:t>
            </a:fld>
            <a:endParaRPr lang="de-DE"/>
          </a:p>
        </p:txBody>
      </p:sp>
    </p:spTree>
    <p:extLst>
      <p:ext uri="{BB962C8B-B14F-4D97-AF65-F5344CB8AC3E}">
        <p14:creationId xmlns:p14="http://schemas.microsoft.com/office/powerpoint/2010/main" val="3417649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cs typeface="ＭＳ Ｐゴシック" pitchFamily="1" charset="-128"/>
              </a:defRPr>
            </a:lvl1pPr>
          </a:lstStyle>
          <a:p>
            <a:pPr>
              <a:defRPr/>
            </a:pPr>
            <a:endParaRPr lang="de-DE"/>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cs typeface="ＭＳ Ｐゴシック" pitchFamily="1" charset="-128"/>
              </a:defRPr>
            </a:lvl1pPr>
          </a:lstStyle>
          <a:p>
            <a:pPr>
              <a:defRPr/>
            </a:pPr>
            <a:endParaRPr lang="de-DE"/>
          </a:p>
        </p:txBody>
      </p:sp>
      <p:sp>
        <p:nvSpPr>
          <p:cNvPr id="48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cs typeface="ＭＳ Ｐゴシック" pitchFamily="1" charset="-128"/>
              </a:defRPr>
            </a:lvl1pPr>
          </a:lstStyle>
          <a:p>
            <a:pPr>
              <a:defRPr/>
            </a:pPr>
            <a:endParaRPr lang="de-D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1DD40C00-A924-46E2-B706-213A9AECC80D}" type="slidenum">
              <a:rPr lang="de-DE"/>
              <a:pPr>
                <a:defRPr/>
              </a:pPr>
              <a:t>‹#›</a:t>
            </a:fld>
            <a:endParaRPr lang="de-DE"/>
          </a:p>
        </p:txBody>
      </p:sp>
    </p:spTree>
    <p:extLst>
      <p:ext uri="{BB962C8B-B14F-4D97-AF65-F5344CB8AC3E}">
        <p14:creationId xmlns:p14="http://schemas.microsoft.com/office/powerpoint/2010/main" val="13919996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algn="l" rtl="0"/>
            <a:fld id="{95E8C1E5-3E8A-4A82-9E43-29B3E81B577C}" type="slidenum">
              <a:rPr>
                <a:latin typeface="Arial" pitchFamily="34" charset="0"/>
                <a:ea typeface="ＭＳ Ｐゴシック"/>
                <a:cs typeface="ＭＳ Ｐゴシック"/>
              </a:rPr>
              <a:pPr algn="l" rtl="0"/>
              <a:t>1</a:t>
            </a:fld>
            <a:endParaRPr lang="en-US" smtClean="0">
              <a:latin typeface="Arial" pitchFamily="34" charset="0"/>
              <a:ea typeface="ＭＳ Ｐゴシック"/>
              <a:cs typeface="ＭＳ Ｐゴシック"/>
            </a:endParaRPr>
          </a:p>
        </p:txBody>
      </p:sp>
      <p:sp>
        <p:nvSpPr>
          <p:cNvPr id="49155" name="Rectangle 2"/>
          <p:cNvSpPr>
            <a:spLocks noGrp="1" noRot="1" noChangeAspect="1" noChangeArrowheads="1" noTextEdit="1"/>
          </p:cNvSpPr>
          <p:nvPr>
            <p:ph type="sldImg"/>
          </p:nvPr>
        </p:nvSpPr>
        <p:spPr>
          <a:xfrm>
            <a:off x="1143000" y="685800"/>
            <a:ext cx="4573588" cy="3429000"/>
          </a:xfrm>
          <a:ln/>
        </p:spPr>
      </p:sp>
      <p:sp>
        <p:nvSpPr>
          <p:cNvPr id="49156" name="Rectangle 3"/>
          <p:cNvSpPr>
            <a:spLocks noGrp="1" noChangeArrowheads="1"/>
          </p:cNvSpPr>
          <p:nvPr>
            <p:ph type="body" idx="1"/>
          </p:nvPr>
        </p:nvSpPr>
        <p:spPr>
          <a:xfrm>
            <a:off x="912813" y="4343400"/>
            <a:ext cx="5032375" cy="4114800"/>
          </a:xfrm>
          <a:noFill/>
          <a:ln/>
        </p:spPr>
        <p:txBody>
          <a:bodyPr/>
          <a:lstStyle/>
          <a:p>
            <a:pPr algn="l" rtl="0"/>
            <a:r>
              <a:rPr lang="en-US" sz="1200" b="1" i="0" u="none" kern="1200" dirty="0">
                <a:solidFill>
                  <a:schemeClr val="tx1"/>
                </a:solidFill>
                <a:latin typeface="Arial" charset="0"/>
                <a:ea typeface="ＭＳ Ｐゴシック" pitchFamily="1" charset="-128"/>
                <a:cs typeface="ＭＳ Ｐゴシック" pitchFamily="1" charset="-128"/>
              </a:rPr>
              <a:t>WI33-1417 Effectiveness of manual lymph drainage and continuous cooling following knee TEP</a:t>
            </a:r>
            <a:endParaRPr lang="en-US" sz="1200" kern="1200" dirty="0" smtClean="0">
              <a:solidFill>
                <a:schemeClr val="tx1"/>
              </a:solidFill>
              <a:latin typeface="Arial" charset="0"/>
              <a:ea typeface="ＭＳ Ｐゴシック" pitchFamily="1" charset="-128"/>
              <a:cs typeface="ＭＳ Ｐゴシック" pitchFamily="1" charset="-128"/>
            </a:endParaRPr>
          </a:p>
          <a:p>
            <a:pPr algn="l" rtl="0"/>
            <a:r>
              <a:rPr lang="en-US" sz="1200" b="1" i="0" u="none" kern="1200" dirty="0" err="1">
                <a:solidFill>
                  <a:schemeClr val="tx1"/>
                </a:solidFill>
                <a:latin typeface="Arial" charset="0"/>
                <a:ea typeface="ＭＳ Ｐゴシック" pitchFamily="1" charset="-128"/>
                <a:cs typeface="ＭＳ Ｐゴシック" pitchFamily="1" charset="-128"/>
              </a:rPr>
              <a:t>Jöllenbeck</a:t>
            </a:r>
            <a:r>
              <a:rPr lang="en-US" sz="1200" b="1" i="0" u="none" kern="1200" dirty="0">
                <a:solidFill>
                  <a:schemeClr val="tx1"/>
                </a:solidFill>
                <a:latin typeface="Arial" charset="0"/>
                <a:ea typeface="ＭＳ Ｐゴシック" pitchFamily="1" charset="-128"/>
                <a:cs typeface="ＭＳ Ｐゴシック" pitchFamily="1" charset="-128"/>
              </a:rPr>
              <a:t>, T., </a:t>
            </a:r>
            <a:r>
              <a:rPr lang="en-US" sz="1200" b="1" i="0" u="none" kern="1200" dirty="0" err="1">
                <a:solidFill>
                  <a:schemeClr val="tx1"/>
                </a:solidFill>
                <a:latin typeface="Arial" charset="0"/>
                <a:ea typeface="ＭＳ Ｐゴシック" pitchFamily="1" charset="-128"/>
                <a:cs typeface="ＭＳ Ｐゴシック" pitchFamily="1" charset="-128"/>
              </a:rPr>
              <a:t>Schönle</a:t>
            </a:r>
            <a:r>
              <a:rPr lang="en-US" sz="1200" b="1" i="0" u="none" kern="1200" dirty="0">
                <a:solidFill>
                  <a:schemeClr val="tx1"/>
                </a:solidFill>
                <a:latin typeface="Arial" charset="0"/>
                <a:ea typeface="ＭＳ Ｐゴシック" pitchFamily="1" charset="-128"/>
                <a:cs typeface="ＭＳ Ｐゴシック" pitchFamily="1" charset="-128"/>
              </a:rPr>
              <a:t>, C.</a:t>
            </a:r>
            <a:endParaRPr lang="en-US" sz="1200" kern="1200" dirty="0" smtClean="0">
              <a:solidFill>
                <a:schemeClr val="tx1"/>
              </a:solidFill>
              <a:latin typeface="Arial" charset="0"/>
              <a:ea typeface="ＭＳ Ｐゴシック" pitchFamily="1" charset="-128"/>
              <a:cs typeface="ＭＳ Ｐゴシック" pitchFamily="1" charset="-128"/>
            </a:endParaRPr>
          </a:p>
          <a:p>
            <a:pPr algn="l" rtl="0"/>
            <a:r>
              <a:rPr lang="en-US" sz="1200" b="1" i="0" u="none" kern="1200" dirty="0">
                <a:solidFill>
                  <a:schemeClr val="tx1"/>
                </a:solidFill>
                <a:latin typeface="Arial" charset="0"/>
                <a:ea typeface="ＭＳ Ｐゴシック" pitchFamily="1" charset="-128"/>
                <a:cs typeface="ＭＳ Ｐゴシック" pitchFamily="1" charset="-128"/>
              </a:rPr>
              <a:t>Objective:</a:t>
            </a:r>
            <a:r>
              <a:rPr lang="en-US" sz="1200" b="0" i="0" u="none" kern="1200" dirty="0">
                <a:solidFill>
                  <a:schemeClr val="tx1"/>
                </a:solidFill>
                <a:latin typeface="Arial" charset="0"/>
                <a:ea typeface="ＭＳ Ｐゴシック" pitchFamily="1" charset="-128"/>
                <a:cs typeface="ＭＳ Ｐゴシック" pitchFamily="1" charset="-128"/>
              </a:rPr>
              <a:t> Post-operative rehabilitation following a knee TEP is frequently accompanied by pain and severe knee swelling. This compromises the patient’s ability to bend the knee, mobility and sometimes the wound healing process. As such, a primary therapeutic aim is to reduce swelling in the knee joint which has been operated on. The aim of this pilot study was to compare the effectiveness of two treatment methods - continuous cooling vs. lymph drainage.</a:t>
            </a:r>
          </a:p>
          <a:p>
            <a:pPr algn="l" rtl="0"/>
            <a:r>
              <a:rPr lang="en-US" sz="1200" b="1" i="0" u="none" kern="1200" dirty="0">
                <a:solidFill>
                  <a:schemeClr val="tx1"/>
                </a:solidFill>
                <a:latin typeface="Arial" charset="0"/>
                <a:ea typeface="ＭＳ Ｐゴシック" pitchFamily="1" charset="-128"/>
                <a:cs typeface="ＭＳ Ｐゴシック" pitchFamily="1" charset="-128"/>
              </a:rPr>
              <a:t>Methodology:</a:t>
            </a:r>
            <a:r>
              <a:rPr lang="en-US" sz="1200" b="0" i="0" u="none" kern="1200" dirty="0">
                <a:solidFill>
                  <a:schemeClr val="tx1"/>
                </a:solidFill>
                <a:latin typeface="Arial" charset="0"/>
                <a:ea typeface="ＭＳ Ｐゴシック" pitchFamily="1" charset="-128"/>
                <a:cs typeface="ＭＳ Ｐゴシック" pitchFamily="1" charset="-128"/>
              </a:rPr>
              <a:t> For this purpose, 15 patients (8F, 7M, 69.8Y) were divided up at random during in-patient rehab following a knee TEP into a cooling group (KÜ, N=8, termination of 2 VPNs) and a lymph drainage group (LY, N=7). In the KÜ group the knee joint operated on was cooled at 13-15° C for 25 minutes using a cooling cuff and cooling aggregate (company </a:t>
            </a:r>
            <a:r>
              <a:rPr lang="en-US" sz="1200" b="0" i="0" u="none" kern="1200" dirty="0" err="1">
                <a:solidFill>
                  <a:schemeClr val="tx1"/>
                </a:solidFill>
                <a:latin typeface="Arial" charset="0"/>
                <a:ea typeface="ＭＳ Ｐゴシック" pitchFamily="1" charset="-128"/>
                <a:cs typeface="ＭＳ Ｐゴシック" pitchFamily="1" charset="-128"/>
              </a:rPr>
              <a:t>Hilotherm</a:t>
            </a:r>
            <a:r>
              <a:rPr lang="en-US" sz="1200" b="0" i="0" u="none" kern="1200" dirty="0">
                <a:solidFill>
                  <a:schemeClr val="tx1"/>
                </a:solidFill>
                <a:latin typeface="Arial" charset="0"/>
                <a:ea typeface="ＭＳ Ｐゴシック" pitchFamily="1" charset="-128"/>
                <a:cs typeface="ＭＳ Ｐゴシック" pitchFamily="1" charset="-128"/>
              </a:rPr>
              <a:t>). The LY group received manual lymph drainage which, over the course of 25 minutes, started initially with the neck and abdomen (“to open the lymph valves”) and was then continued on the operated leg (OB) alone. These treatments were conducted in the lying position over a duration three weeks on five weekdays in each case (Mon-Fri) at 11 am. The return flow of the lymph induced from this alone was recorded by means of the check measurement on the non-operated leg (NOB). The rest of the treatment program was identical in both groups. The volume of both legs was ascertained using a </a:t>
            </a:r>
            <a:r>
              <a:rPr lang="en-US" sz="1200" b="0" i="0" u="none" kern="1200" dirty="0" err="1">
                <a:solidFill>
                  <a:schemeClr val="tx1"/>
                </a:solidFill>
                <a:latin typeface="Arial" charset="0"/>
                <a:ea typeface="ＭＳ Ｐゴシック" pitchFamily="1" charset="-128"/>
                <a:cs typeface="ＭＳ Ｐゴシック" pitchFamily="1" charset="-128"/>
              </a:rPr>
              <a:t>perometer</a:t>
            </a:r>
            <a:r>
              <a:rPr lang="en-US" sz="1200" b="0" i="0" u="none" kern="1200" dirty="0">
                <a:solidFill>
                  <a:schemeClr val="tx1"/>
                </a:solidFill>
                <a:latin typeface="Arial" charset="0"/>
                <a:ea typeface="ＭＳ Ｐゴシック" pitchFamily="1" charset="-128"/>
                <a:cs typeface="ＭＳ Ｐゴシック" pitchFamily="1" charset="-128"/>
              </a:rPr>
              <a:t> (company </a:t>
            </a:r>
            <a:r>
              <a:rPr lang="en-US" sz="1200" b="0" i="0" u="none" kern="1200" dirty="0" err="1">
                <a:solidFill>
                  <a:schemeClr val="tx1"/>
                </a:solidFill>
                <a:latin typeface="Arial" charset="0"/>
                <a:ea typeface="ＭＳ Ｐゴシック" pitchFamily="1" charset="-128"/>
                <a:cs typeface="ＭＳ Ｐゴシック" pitchFamily="1" charset="-128"/>
              </a:rPr>
              <a:t>Pero</a:t>
            </a:r>
            <a:r>
              <a:rPr lang="en-US" sz="1200" b="0" i="0" u="none" kern="1200" dirty="0">
                <a:solidFill>
                  <a:schemeClr val="tx1"/>
                </a:solidFill>
                <a:latin typeface="Arial" charset="0"/>
                <a:ea typeface="ＭＳ Ｐゴシック" pitchFamily="1" charset="-128"/>
                <a:cs typeface="ＭＳ Ｐゴシック" pitchFamily="1" charset="-128"/>
              </a:rPr>
              <a:t>-System) from the foot to the mid-thigh before and after the treatment and, additionally at 7 am and 3 pm.</a:t>
            </a:r>
          </a:p>
          <a:p>
            <a:pPr algn="l" rtl="0"/>
            <a:r>
              <a:rPr lang="en-US" sz="1200" b="1" i="0" u="none" kern="1200" dirty="0">
                <a:solidFill>
                  <a:schemeClr val="tx1"/>
                </a:solidFill>
                <a:latin typeface="Arial" charset="0"/>
                <a:ea typeface="ＭＳ Ｐゴシック" pitchFamily="1" charset="-128"/>
                <a:cs typeface="ＭＳ Ｐゴシック" pitchFamily="1" charset="-128"/>
              </a:rPr>
              <a:t>Results and Conclusions:</a:t>
            </a:r>
            <a:r>
              <a:rPr lang="en-US" sz="1200" b="0" i="0" u="none" kern="1200" dirty="0">
                <a:solidFill>
                  <a:schemeClr val="tx1"/>
                </a:solidFill>
                <a:latin typeface="Arial" charset="0"/>
                <a:ea typeface="ＭＳ Ｐゴシック" pitchFamily="1" charset="-128"/>
                <a:cs typeface="ＭＳ Ｐゴシック" pitchFamily="1" charset="-128"/>
              </a:rPr>
              <a:t> After the measurement period (20 days), the results indicate a 10.3% reduction in the volume of the operated leg in the KÜ group (722 ml from 6958 ml to 6236 ml) and a 7.7% reduction in the LY group (468 ml from 6070 ml to 5602 ml). The volume of the non-operated leg fell significantly in the KÜ group by 6.7% (430 ml from 6283 ml to 5853 ml) and in the LY group by 5.3% (295 ml from 5492 ml to 5198 ml). And in each individual treatment, a clear and significant decrease in the leg volume became apparent in all treatments, even within the 25 minutes. The volume of the operated leg fell by an average of 33.3 ml (KÜ) / 34.7 ml (LY) in each treatment. The volume of the non-operated leg also fell by 13.6 ml (KÜ) / 38.3 ml (LY) in this. During the measurement period, the volume of both legs fell considerably more so in the KÜ group (operated leg 0.54%/day; non-operated leg 0.36%/day) than in the LY group (operated leg 0.38%/day; non-operated leg 0.27%/day). </a:t>
            </a:r>
          </a:p>
          <a:p>
            <a:pPr algn="l" rtl="0"/>
            <a:r>
              <a:rPr lang="en-US" sz="1200" b="0" i="0" u="none" kern="1200" dirty="0">
                <a:solidFill>
                  <a:schemeClr val="tx1"/>
                </a:solidFill>
                <a:latin typeface="Arial" charset="0"/>
                <a:ea typeface="ＭＳ Ｐゴシック" pitchFamily="1" charset="-128"/>
                <a:cs typeface="ＭＳ Ｐゴシック" pitchFamily="1" charset="-128"/>
              </a:rPr>
              <a:t>Reduction of the swelling in the operated leg was possible both by means of manual lymph drainage as well as continuous cooling. The volume of the non-operated leg also fell, which indicates that those 25 minutes in the lying position alone abate swelling in the leg. Surprisingly, the reduction in the leg volume of the non-operated leg in the lymph drainage treatment is particularly marked - sometimes even more so in the non-operated leg than the treated leg which was operated on; this could indicate that “opening the lymph valves” in the abdomen and the cervical region could actually be successful. At the same time, this study supports the clinical experience that daily rest periods with lying, cooling periods and lymph drainage are necessary measures in an effective rehabilitation program.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dirty="0">
                <a:solidFill>
                  <a:schemeClr val="tx1"/>
                </a:solidFill>
                <a:latin typeface="Arial" charset="0"/>
                <a:ea typeface="ＭＳ Ｐゴシック" pitchFamily="1" charset="-128"/>
                <a:cs typeface="ＭＳ Ｐゴシック" pitchFamily="1" charset="-128"/>
              </a:rPr>
              <a:t>Results:</a:t>
            </a:r>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Change in leg volume results:</a:t>
            </a:r>
            <a:r>
              <a:rPr lang="en-US" sz="1200" b="0" i="0" u="none" kern="1200">
                <a:solidFill>
                  <a:schemeClr val="tx1"/>
                </a:solidFill>
                <a:latin typeface="Arial" charset="0"/>
                <a:ea typeface="ＭＳ Ｐゴシック" pitchFamily="1" charset="-128"/>
                <a:cs typeface="ＭＳ Ｐゴシック" pitchFamily="1" charset="-128"/>
              </a:rPr>
              <a:t> </a:t>
            </a:r>
          </a:p>
          <a:p>
            <a:pPr algn="l" rtl="0"/>
            <a:r>
              <a:rPr lang="en-US" sz="1200" b="0" i="0" u="none" kern="1200">
                <a:solidFill>
                  <a:schemeClr val="tx1"/>
                </a:solidFill>
                <a:latin typeface="Arial" charset="0"/>
                <a:ea typeface="ＭＳ Ｐゴシック" pitchFamily="1" charset="-128"/>
                <a:cs typeface="ＭＳ Ｐゴシック" pitchFamily="1" charset="-128"/>
              </a:rPr>
              <a:t>OP side: Cooling vs lymph: only sign. trend: greater reduction in leg volume over the entire time in cooling compared with lymph</a:t>
            </a:r>
            <a:endParaRPr lang="en-US" sz="1200" kern="1200" baseline="0" dirty="0" smtClean="0">
              <a:solidFill>
                <a:schemeClr val="tx1"/>
              </a:solidFill>
              <a:latin typeface="Arial" charset="0"/>
              <a:ea typeface="ＭＳ Ｐゴシック" pitchFamily="1" charset="-128"/>
              <a:cs typeface="ＭＳ Ｐゴシック" pitchFamily="1" charset="-128"/>
            </a:endParaRPr>
          </a:p>
          <a:p>
            <a:pPr algn="l" rtl="0"/>
            <a:r>
              <a:rPr lang="en-US" sz="1200" b="0" i="0" u="none" kern="1200">
                <a:solidFill>
                  <a:schemeClr val="tx1"/>
                </a:solidFill>
                <a:latin typeface="Arial" charset="0"/>
                <a:ea typeface="ＭＳ Ｐゴシック" pitchFamily="1" charset="-128"/>
                <a:cs typeface="ＭＳ Ｐゴシック" pitchFamily="1" charset="-128"/>
              </a:rPr>
              <a:t>NOP: Leg volume almost unchanged over entire period</a:t>
            </a:r>
          </a:p>
          <a:p>
            <a:pPr algn="l" rtl="0"/>
            <a:r>
              <a:rPr lang="en-US" sz="1200" b="0" i="0" u="none" kern="1200">
                <a:solidFill>
                  <a:schemeClr val="tx1"/>
                </a:solidFill>
                <a:latin typeface="Arial" charset="0"/>
                <a:ea typeface="ＭＳ Ｐゴシック" pitchFamily="1" charset="-128"/>
                <a:cs typeface="ＭＳ Ｐゴシック" pitchFamily="1" charset="-128"/>
              </a:rPr>
              <a:t>OP vs. NOP: significant reduction in OP leg volume compared with NOP leg volume both in the case of cooling and lymph</a:t>
            </a:r>
            <a:endParaRPr lang="en-US" sz="1200" kern="1200" baseline="0" dirty="0" smtClean="0">
              <a:solidFill>
                <a:schemeClr val="tx1"/>
              </a:solidFill>
              <a:latin typeface="Arial" charset="0"/>
              <a:ea typeface="ＭＳ Ｐゴシック" pitchFamily="1" charset="-128"/>
              <a:cs typeface="ＭＳ Ｐゴシック" pitchFamily="1" charset="-128"/>
            </a:endParaRPr>
          </a:p>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Change in knee volume results:</a:t>
            </a:r>
            <a:r>
              <a:rPr lang="en-US" sz="1200" b="0" i="0" u="none" kern="1200">
                <a:solidFill>
                  <a:schemeClr val="tx1"/>
                </a:solidFill>
                <a:latin typeface="Arial" charset="0"/>
                <a:ea typeface="ＭＳ Ｐゴシック" pitchFamily="1" charset="-128"/>
                <a:cs typeface="ＭＳ Ｐゴシック" pitchFamily="1" charset="-128"/>
              </a:rPr>
              <a:t>  </a:t>
            </a:r>
          </a:p>
          <a:p>
            <a:pPr algn="l" rtl="0"/>
            <a:r>
              <a:rPr lang="en-US" sz="1200" b="0" i="0" u="none" kern="1200">
                <a:solidFill>
                  <a:schemeClr val="tx1"/>
                </a:solidFill>
                <a:latin typeface="Arial" charset="0"/>
                <a:ea typeface="ＭＳ Ｐゴシック" pitchFamily="1" charset="-128"/>
                <a:cs typeface="ＭＳ Ｐゴシック" pitchFamily="1" charset="-128"/>
              </a:rPr>
              <a:t>OP side: Cooling vs lymph: no difference in change of knee volume over entire period</a:t>
            </a:r>
          </a:p>
          <a:p>
            <a:pPr algn="l" rtl="0"/>
            <a:r>
              <a:rPr lang="en-US" sz="1200" b="0" i="0" u="none" kern="1200">
                <a:solidFill>
                  <a:schemeClr val="tx1"/>
                </a:solidFill>
                <a:latin typeface="Arial" charset="0"/>
                <a:ea typeface="ＭＳ Ｐゴシック" pitchFamily="1" charset="-128"/>
                <a:cs typeface="ＭＳ Ｐゴシック" pitchFamily="1" charset="-128"/>
              </a:rPr>
              <a:t>NOP: Knee volume unchanged over entire period</a:t>
            </a:r>
          </a:p>
          <a:p>
            <a:pPr algn="l" rtl="0"/>
            <a:r>
              <a:rPr lang="en-US" sz="1200" b="0" i="0" u="none" kern="1200">
                <a:solidFill>
                  <a:schemeClr val="tx1"/>
                </a:solidFill>
                <a:latin typeface="Arial" charset="0"/>
                <a:ea typeface="ＭＳ Ｐゴシック" pitchFamily="1" charset="-128"/>
                <a:cs typeface="ＭＳ Ｐゴシック" pitchFamily="1" charset="-128"/>
              </a:rPr>
              <a:t>OP vs. NOP: significant reduction in OP leg volume compared with NOP leg volume both in the case of cooling and lymph</a:t>
            </a:r>
            <a:endParaRPr lang="en-US" sz="1200" kern="1200" baseline="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Leg volume results:</a:t>
            </a:r>
            <a:r>
              <a:rPr lang="en-US" sz="1200" b="0" i="0" u="none" kern="1200">
                <a:solidFill>
                  <a:schemeClr val="tx1"/>
                </a:solidFill>
                <a:latin typeface="Arial" charset="0"/>
                <a:ea typeface="ＭＳ Ｐゴシック" pitchFamily="1" charset="-128"/>
                <a:cs typeface="ＭＳ Ｐゴシック" pitchFamily="1" charset="-128"/>
              </a:rPr>
              <a:t> </a:t>
            </a:r>
          </a:p>
          <a:p>
            <a:pPr algn="l" rtl="0"/>
            <a:r>
              <a:rPr lang="en-US" sz="1200" b="0" i="0" u="none" kern="1200">
                <a:solidFill>
                  <a:schemeClr val="tx1"/>
                </a:solidFill>
                <a:latin typeface="Arial" charset="0"/>
                <a:ea typeface="ＭＳ Ｐゴシック" pitchFamily="1" charset="-128"/>
                <a:cs typeface="ＭＳ Ｐゴシック" pitchFamily="1" charset="-128"/>
              </a:rPr>
              <a:t>OP side: Cooling vs lymph: only sign. trend (cooling more so than lymph) in percentage-based change in leg volume over entire period</a:t>
            </a:r>
          </a:p>
          <a:p>
            <a:pPr algn="l" rtl="0"/>
            <a:r>
              <a:rPr lang="en-US" sz="1200" b="0" i="0" u="none" kern="1200">
                <a:solidFill>
                  <a:schemeClr val="tx1"/>
                </a:solidFill>
                <a:latin typeface="Arial" charset="0"/>
                <a:ea typeface="ＭＳ Ｐゴシック" pitchFamily="1" charset="-128"/>
                <a:cs typeface="ＭＳ Ｐゴシック" pitchFamily="1" charset="-128"/>
              </a:rPr>
              <a:t>NOP: all remained unchanged throughout entire duration</a:t>
            </a:r>
          </a:p>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Results:</a:t>
            </a:r>
            <a:r>
              <a:rPr lang="en-US" sz="1200" b="0" i="0" u="none" kern="1200">
                <a:solidFill>
                  <a:schemeClr val="tx1"/>
                </a:solidFill>
                <a:latin typeface="Arial" charset="0"/>
                <a:ea typeface="ＭＳ Ｐゴシック" pitchFamily="1" charset="-128"/>
                <a:cs typeface="ＭＳ Ｐゴシック" pitchFamily="1" charset="-128"/>
              </a:rPr>
              <a:t> </a:t>
            </a:r>
            <a:r>
              <a:rPr lang="en-US" sz="1200" b="1" i="0" u="none" kern="1200">
                <a:solidFill>
                  <a:schemeClr val="tx1"/>
                </a:solidFill>
                <a:latin typeface="Arial" charset="0"/>
                <a:ea typeface="ＭＳ Ｐゴシック" pitchFamily="1" charset="-128"/>
                <a:cs typeface="ＭＳ Ｐゴシック" pitchFamily="1" charset="-128"/>
              </a:rPr>
              <a:t>Results:</a:t>
            </a:r>
            <a:r>
              <a:rPr lang="en-US" sz="1200" b="0" i="0" u="none" kern="1200">
                <a:solidFill>
                  <a:schemeClr val="tx1"/>
                </a:solidFill>
                <a:latin typeface="Arial" charset="0"/>
                <a:ea typeface="ＭＳ Ｐゴシック" pitchFamily="1" charset="-128"/>
                <a:cs typeface="ＭＳ Ｐゴシック" pitchFamily="1" charset="-128"/>
              </a:rPr>
              <a:t> </a:t>
            </a:r>
          </a:p>
          <a:p>
            <a:pPr algn="l" rtl="0"/>
            <a:r>
              <a:rPr lang="en-US" sz="1200" b="0" i="0" u="none" kern="1200">
                <a:solidFill>
                  <a:schemeClr val="tx1"/>
                </a:solidFill>
                <a:latin typeface="Arial" charset="0"/>
                <a:ea typeface="ＭＳ Ｐゴシック" pitchFamily="1" charset="-128"/>
                <a:cs typeface="ＭＳ Ｐゴシック" pitchFamily="1" charset="-128"/>
              </a:rPr>
              <a:t>OP side: Cooling vs lymph: no difference in percentage-based change of knee volume over entire period</a:t>
            </a:r>
          </a:p>
          <a:p>
            <a:pPr algn="l" rtl="0"/>
            <a:r>
              <a:rPr lang="en-US" sz="1200" b="0" i="0" u="none" kern="1200">
                <a:solidFill>
                  <a:schemeClr val="tx1"/>
                </a:solidFill>
                <a:latin typeface="Arial" charset="0"/>
                <a:ea typeface="ＭＳ Ｐゴシック" pitchFamily="1" charset="-128"/>
                <a:cs typeface="ＭＳ Ｐゴシック" pitchFamily="1" charset="-128"/>
              </a:rPr>
              <a:t>NOP: all remained unchanged throughout entire duration</a:t>
            </a:r>
          </a:p>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Results:</a:t>
            </a:r>
            <a:r>
              <a:rPr lang="en-US" sz="1200" b="0" i="0" u="none" kern="1200">
                <a:solidFill>
                  <a:schemeClr val="tx1"/>
                </a:solidFill>
                <a:latin typeface="Arial" charset="0"/>
                <a:ea typeface="ＭＳ Ｐゴシック" pitchFamily="1" charset="-128"/>
                <a:cs typeface="ＭＳ Ｐゴシック" pitchFamily="1" charset="-128"/>
              </a:rPr>
              <a:t> </a:t>
            </a:r>
          </a:p>
          <a:p>
            <a:pPr algn="l" rtl="0"/>
            <a:r>
              <a:rPr lang="en-US" sz="1200" b="0" i="0" u="none" kern="1200">
                <a:solidFill>
                  <a:schemeClr val="tx1"/>
                </a:solidFill>
                <a:latin typeface="Arial" charset="0"/>
                <a:ea typeface="ＭＳ Ｐゴシック" pitchFamily="1" charset="-128"/>
                <a:cs typeface="ＭＳ Ｐゴシック" pitchFamily="1" charset="-128"/>
              </a:rPr>
              <a:t>Cooling: sign. greater leg volume reduction in OP than NOP</a:t>
            </a:r>
          </a:p>
          <a:p>
            <a:pPr algn="l" rtl="0"/>
            <a:r>
              <a:rPr lang="en-US" sz="1200" b="0" i="0" u="none" kern="1200">
                <a:solidFill>
                  <a:schemeClr val="tx1"/>
                </a:solidFill>
                <a:latin typeface="Arial" charset="0"/>
                <a:ea typeface="ＭＳ Ｐゴシック" pitchFamily="1" charset="-128"/>
                <a:cs typeface="ＭＳ Ｐゴシック" pitchFamily="1" charset="-128"/>
              </a:rPr>
              <a:t>Lymph: sign. greater reduction in leg volume than in knee volume</a:t>
            </a:r>
          </a:p>
          <a:p>
            <a:pPr algn="l" rtl="0"/>
            <a:r>
              <a:rPr lang="en-US" sz="1200" b="0" i="0" u="none" kern="1200">
                <a:solidFill>
                  <a:schemeClr val="tx1"/>
                </a:solidFill>
                <a:latin typeface="Arial" charset="0"/>
                <a:ea typeface="ＭＳ Ｐゴシック" pitchFamily="1" charset="-128"/>
                <a:cs typeface="ＭＳ Ｐゴシック" pitchFamily="1" charset="-128"/>
              </a:rPr>
              <a:t>Other data: no sign. differences </a:t>
            </a: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Results:</a:t>
            </a:r>
          </a:p>
          <a:p>
            <a:pPr algn="l" rtl="0"/>
            <a:r>
              <a:rPr lang="en-US" sz="1200" b="0" i="0" u="none" kern="1200">
                <a:solidFill>
                  <a:schemeClr val="tx1"/>
                </a:solidFill>
                <a:latin typeface="Arial" charset="0"/>
                <a:ea typeface="ＭＳ Ｐゴシック" pitchFamily="1" charset="-128"/>
                <a:cs typeface="ＭＳ Ｐゴシック" pitchFamily="1" charset="-128"/>
              </a:rPr>
              <a:t>Cooling &amp; lymph: sign. greater reduction in leg volume both in OP and NOP leg as a result of night rest or weekend rest</a:t>
            </a:r>
          </a:p>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Knee volume results: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kern="1200">
                <a:solidFill>
                  <a:schemeClr val="tx1"/>
                </a:solidFill>
                <a:latin typeface="Arial" charset="0"/>
                <a:ea typeface="ＭＳ Ｐゴシック" pitchFamily="1" charset="-128"/>
                <a:cs typeface="ＭＳ Ｐゴシック" pitchFamily="1" charset="-128"/>
              </a:rPr>
              <a:t>OP: Cooling &amp; lymph: sign. only cooling weekend, otherwise only sign. trend greater reduction in leg volume as a result of night rest or weekend rest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kern="1200">
                <a:solidFill>
                  <a:schemeClr val="tx1"/>
                </a:solidFill>
                <a:latin typeface="Arial" charset="0"/>
                <a:ea typeface="ＭＳ Ｐゴシック" pitchFamily="1" charset="-128"/>
                <a:cs typeface="ＭＳ Ｐゴシック" pitchFamily="1" charset="-128"/>
              </a:rPr>
              <a:t>NOP: Cooling &amp; lymph: sign. greater reduction in leg volume as a result of night rest or weekend rest</a:t>
            </a:r>
          </a:p>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algn="l" rtl="0"/>
            <a:fld id="{EE3395EC-90E6-4A78-AB46-1FBB7AD79CE3}" type="slidenum">
              <a:rPr>
                <a:latin typeface="Arial" pitchFamily="34" charset="0"/>
                <a:ea typeface="ＭＳ Ｐゴシック"/>
                <a:cs typeface="ＭＳ Ｐゴシック"/>
              </a:rPr>
              <a:pPr algn="l" rtl="0"/>
              <a:t>2</a:t>
            </a:fld>
            <a:endParaRPr lang="en-US" smtClean="0">
              <a:latin typeface="Arial" pitchFamily="34" charset="0"/>
              <a:ea typeface="ＭＳ Ｐゴシック"/>
              <a:cs typeface="ＭＳ Ｐゴシック"/>
            </a:endParaRPr>
          </a:p>
        </p:txBody>
      </p:sp>
      <p:sp>
        <p:nvSpPr>
          <p:cNvPr id="52227" name="Rectangle 2"/>
          <p:cNvSpPr>
            <a:spLocks noGrp="1" noRot="1" noChangeAspect="1" noChangeArrowheads="1" noTextEdit="1"/>
          </p:cNvSpPr>
          <p:nvPr>
            <p:ph type="sldImg"/>
          </p:nvPr>
        </p:nvSpPr>
        <p:spPr>
          <a:xfrm>
            <a:off x="1141413" y="685800"/>
            <a:ext cx="4575175" cy="3430588"/>
          </a:xfrm>
          <a:ln/>
        </p:spPr>
      </p:sp>
      <p:sp>
        <p:nvSpPr>
          <p:cNvPr id="52228" name="Rectangle 3"/>
          <p:cNvSpPr>
            <a:spLocks noGrp="1" noChangeArrowheads="1"/>
          </p:cNvSpPr>
          <p:nvPr>
            <p:ph type="body" idx="1"/>
          </p:nvPr>
        </p:nvSpPr>
        <p:spPr>
          <a:xfrm>
            <a:off x="914400" y="4344988"/>
            <a:ext cx="5029200" cy="4113212"/>
          </a:xfrm>
          <a:noFill/>
          <a:ln/>
        </p:spPr>
        <p:txBody>
          <a:bodyPr/>
          <a:lstStyle/>
          <a:p>
            <a:pPr algn="l" rtl="0"/>
            <a:r>
              <a:rPr lang="en-US" sz="1200" b="1" i="0" u="none" kern="1200">
                <a:solidFill>
                  <a:schemeClr val="tx1"/>
                </a:solidFill>
                <a:latin typeface="Arial" charset="0"/>
                <a:ea typeface="ＭＳ Ｐゴシック" pitchFamily="1" charset="-128"/>
                <a:cs typeface="ＭＳ Ｐゴシック" pitchFamily="1" charset="-128"/>
              </a:rPr>
              <a:t>Objective:</a:t>
            </a:r>
            <a:r>
              <a:rPr lang="en-US" sz="1200" b="0" i="0" u="none" kern="1200">
                <a:solidFill>
                  <a:schemeClr val="tx1"/>
                </a:solidFill>
                <a:latin typeface="Arial" charset="0"/>
                <a:ea typeface="ＭＳ Ｐゴシック" pitchFamily="1" charset="-128"/>
                <a:cs typeface="ＭＳ Ｐゴシック" pitchFamily="1" charset="-128"/>
              </a:rPr>
              <a:t> Post-operative rehabilitation following a knee TEP is frequently accompanied by pain and severe knee swelling. This compromises the patient’s ability to bend the knee, mobility and sometimes the wound healing process. As such, a primary therapeutic aim is to reduce swelling in the knee joint which has been operated on. The aim of this pilot study was to compare the effectiveness of two treatment methods - continuous cooling vs. lymph drainage.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sz="1200" kern="1200" dirty="0" smtClean="0">
              <a:solidFill>
                <a:schemeClr val="tx1"/>
              </a:solidFill>
              <a:latin typeface="Arial" charset="0"/>
              <a:ea typeface="ＭＳ Ｐゴシック" pitchFamily="1" charset="-128"/>
              <a:cs typeface="ＭＳ Ｐゴシック" pitchFamily="1" charset="-128"/>
            </a:endParaRP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Conclusion:</a:t>
            </a:r>
            <a:r>
              <a:rPr lang="en-US" sz="1200" b="0" i="0" u="none" kern="1200">
                <a:solidFill>
                  <a:schemeClr val="tx1"/>
                </a:solidFill>
                <a:latin typeface="Arial" charset="0"/>
                <a:ea typeface="ＭＳ Ｐゴシック" pitchFamily="1" charset="-128"/>
                <a:cs typeface="ＭＳ Ｐゴシック" pitchFamily="1" charset="-128"/>
              </a:rPr>
              <a:t> Reduction of the swelling in the operated leg was possible both by means of manual lymph drainage as well as continuous cooling. The volume of the non-operated leg also fell, which indicates that those 25 minutes in the lying position alone abate swelling in the leg. Surprisingly, the reduction in the leg volume of the non-operated leg in the lymph drainage treatment is particularly marked - sometimes even more so in the non-operated leg than the treated leg which was operated on; this could indicate that “opening the lymph valves” in the abdomen and the cervical region could actually be successful. At the same time, this study supports the clinical experience that daily rest periods with lying, cooling periods and lymph drainage are necessary measures in an effective rehabilitation program. </a:t>
            </a: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dirty="0">
                <a:solidFill>
                  <a:schemeClr val="tx1"/>
                </a:solidFill>
                <a:latin typeface="Arial" charset="0"/>
                <a:ea typeface="ＭＳ Ｐゴシック" pitchFamily="1" charset="-128"/>
                <a:cs typeface="ＭＳ Ｐゴシック" pitchFamily="1" charset="-128"/>
              </a:rPr>
              <a:t>Conclusion:</a:t>
            </a:r>
            <a:r>
              <a:rPr lang="en-US" sz="1200" b="0" i="0" u="none" kern="1200" dirty="0">
                <a:solidFill>
                  <a:schemeClr val="tx1"/>
                </a:solidFill>
                <a:latin typeface="Arial" charset="0"/>
                <a:ea typeface="ＭＳ Ｐゴシック" pitchFamily="1" charset="-128"/>
                <a:cs typeface="ＭＳ Ｐゴシック" pitchFamily="1" charset="-128"/>
              </a:rPr>
              <a:t> Reduction of the swelling in the operated leg was possible both by means of manual lymph drainage as well as continuous cooling. The volume of the non-operated leg also fell, which indicates that those 25 minutes in the lying position alone abate swelling in the leg. Surprisingly, the reduction in the leg volume of the non-operated leg in the lymph drainage treatment is particularly marked - sometimes even more so in the non-operated leg than the treated leg which was operated on; this could indicate that “opening the lymph valves” in the abdomen and the cervical region could actually be successful. At the same time, this study supports the clinical experience that daily rest periods with lying, cooling periods and lymph drainage are necessary measures in an effective rehabilitation program. </a:t>
            </a: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algn="l" rtl="0"/>
            <a:fld id="{95E8C1E5-3E8A-4A82-9E43-29B3E81B577C}" type="slidenum">
              <a:rPr>
                <a:latin typeface="Arial" pitchFamily="34" charset="0"/>
                <a:ea typeface="ＭＳ Ｐゴシック"/>
                <a:cs typeface="ＭＳ Ｐゴシック"/>
              </a:rPr>
              <a:pPr algn="l" rtl="0"/>
              <a:t>23</a:t>
            </a:fld>
            <a:endParaRPr lang="en-US" smtClean="0">
              <a:latin typeface="Arial" pitchFamily="34" charset="0"/>
              <a:ea typeface="ＭＳ Ｐゴシック"/>
              <a:cs typeface="ＭＳ Ｐゴシック"/>
            </a:endParaRPr>
          </a:p>
        </p:txBody>
      </p:sp>
      <p:sp>
        <p:nvSpPr>
          <p:cNvPr id="49155" name="Rectangle 2"/>
          <p:cNvSpPr>
            <a:spLocks noGrp="1" noRot="1" noChangeAspect="1" noChangeArrowheads="1" noTextEdit="1"/>
          </p:cNvSpPr>
          <p:nvPr>
            <p:ph type="sldImg"/>
          </p:nvPr>
        </p:nvSpPr>
        <p:spPr>
          <a:xfrm>
            <a:off x="1143000" y="685800"/>
            <a:ext cx="4573588" cy="3429000"/>
          </a:xfrm>
          <a:ln/>
        </p:spPr>
      </p:sp>
      <p:sp>
        <p:nvSpPr>
          <p:cNvPr id="49156" name="Rectangle 3"/>
          <p:cNvSpPr>
            <a:spLocks noGrp="1" noChangeArrowheads="1"/>
          </p:cNvSpPr>
          <p:nvPr>
            <p:ph type="body" idx="1"/>
          </p:nvPr>
        </p:nvSpPr>
        <p:spPr>
          <a:xfrm>
            <a:off x="912813" y="4343400"/>
            <a:ext cx="5032375" cy="4114800"/>
          </a:xfrm>
          <a:noFill/>
          <a:ln/>
        </p:spPr>
        <p:txBody>
          <a:bodyPr/>
          <a:lstStyle/>
          <a:p>
            <a:pPr algn="l" rtl="0"/>
            <a:r>
              <a:rPr lang="en-US" sz="1200" b="1" i="0" u="none" kern="1200" dirty="0">
                <a:solidFill>
                  <a:schemeClr val="tx1"/>
                </a:solidFill>
                <a:latin typeface="Arial" charset="0"/>
                <a:ea typeface="ＭＳ Ｐゴシック" pitchFamily="1" charset="-128"/>
                <a:cs typeface="ＭＳ Ｐゴシック" pitchFamily="1" charset="-128"/>
              </a:rPr>
              <a:t>WI33-1417 Effectiveness of manual lymph drainage and continuous cooling following knee TEP</a:t>
            </a:r>
            <a:endParaRPr lang="en-US" sz="1200" kern="1200" dirty="0" smtClean="0">
              <a:solidFill>
                <a:schemeClr val="tx1"/>
              </a:solidFill>
              <a:latin typeface="Arial" charset="0"/>
              <a:ea typeface="ＭＳ Ｐゴシック" pitchFamily="1" charset="-128"/>
              <a:cs typeface="ＭＳ Ｐゴシック" pitchFamily="1" charset="-128"/>
            </a:endParaRPr>
          </a:p>
          <a:p>
            <a:pPr algn="l" rtl="0"/>
            <a:r>
              <a:rPr lang="en-US" sz="1200" b="1" i="0" u="none" kern="1200" dirty="0" err="1">
                <a:solidFill>
                  <a:schemeClr val="tx1"/>
                </a:solidFill>
                <a:latin typeface="Arial" charset="0"/>
                <a:ea typeface="ＭＳ Ｐゴシック" pitchFamily="1" charset="-128"/>
                <a:cs typeface="ＭＳ Ｐゴシック" pitchFamily="1" charset="-128"/>
              </a:rPr>
              <a:t>Jöllenbeck</a:t>
            </a:r>
            <a:r>
              <a:rPr lang="en-US" sz="1200" b="1" i="0" u="none" kern="1200" dirty="0">
                <a:solidFill>
                  <a:schemeClr val="tx1"/>
                </a:solidFill>
                <a:latin typeface="Arial" charset="0"/>
                <a:ea typeface="ＭＳ Ｐゴシック" pitchFamily="1" charset="-128"/>
                <a:cs typeface="ＭＳ Ｐゴシック" pitchFamily="1" charset="-128"/>
              </a:rPr>
              <a:t>, T., </a:t>
            </a:r>
            <a:r>
              <a:rPr lang="en-US" sz="1200" b="1" i="0" u="none" kern="1200" dirty="0" err="1">
                <a:solidFill>
                  <a:schemeClr val="tx1"/>
                </a:solidFill>
                <a:latin typeface="Arial" charset="0"/>
                <a:ea typeface="ＭＳ Ｐゴシック" pitchFamily="1" charset="-128"/>
                <a:cs typeface="ＭＳ Ｐゴシック" pitchFamily="1" charset="-128"/>
              </a:rPr>
              <a:t>Schönle</a:t>
            </a:r>
            <a:r>
              <a:rPr lang="en-US" sz="1200" b="1" i="0" u="none" kern="1200" dirty="0">
                <a:solidFill>
                  <a:schemeClr val="tx1"/>
                </a:solidFill>
                <a:latin typeface="Arial" charset="0"/>
                <a:ea typeface="ＭＳ Ｐゴシック" pitchFamily="1" charset="-128"/>
                <a:cs typeface="ＭＳ Ｐゴシック" pitchFamily="1" charset="-128"/>
              </a:rPr>
              <a:t>, C.</a:t>
            </a:r>
            <a:endParaRPr lang="en-US" sz="1200" kern="1200" dirty="0" smtClean="0">
              <a:solidFill>
                <a:schemeClr val="tx1"/>
              </a:solidFill>
              <a:latin typeface="Arial" charset="0"/>
              <a:ea typeface="ＭＳ Ｐゴシック" pitchFamily="1" charset="-128"/>
              <a:cs typeface="ＭＳ Ｐゴシック" pitchFamily="1" charset="-128"/>
            </a:endParaRPr>
          </a:p>
          <a:p>
            <a:pPr algn="l" rtl="0"/>
            <a:r>
              <a:rPr lang="en-US" sz="1200" b="1" i="0" u="none" kern="1200" dirty="0">
                <a:solidFill>
                  <a:schemeClr val="tx1"/>
                </a:solidFill>
                <a:latin typeface="Arial" charset="0"/>
                <a:ea typeface="ＭＳ Ｐゴシック" pitchFamily="1" charset="-128"/>
                <a:cs typeface="ＭＳ Ｐゴシック" pitchFamily="1" charset="-128"/>
              </a:rPr>
              <a:t>Objective:</a:t>
            </a:r>
            <a:r>
              <a:rPr lang="en-US" sz="1200" b="0" i="0" u="none" kern="1200" dirty="0">
                <a:solidFill>
                  <a:schemeClr val="tx1"/>
                </a:solidFill>
                <a:latin typeface="Arial" charset="0"/>
                <a:ea typeface="ＭＳ Ｐゴシック" pitchFamily="1" charset="-128"/>
                <a:cs typeface="ＭＳ Ｐゴシック" pitchFamily="1" charset="-128"/>
              </a:rPr>
              <a:t> Post-operative rehabilitation following a knee TEP is frequently accompanied by pain and severe knee swelling. This compromises the patient’s ability to bend the knee, mobility and sometimes the wound healing process. As such, a primary therapeutic aim is to reduce swelling in the knee joint which has been operated on. The aim of this pilot study was to compare the effectiveness of two treatment methods - continuous cooling vs. lymph drainage.</a:t>
            </a:r>
          </a:p>
          <a:p>
            <a:pPr algn="l" rtl="0"/>
            <a:r>
              <a:rPr lang="en-US" sz="1200" b="1" i="0" u="none" kern="1200" dirty="0">
                <a:solidFill>
                  <a:schemeClr val="tx1"/>
                </a:solidFill>
                <a:latin typeface="Arial" charset="0"/>
                <a:ea typeface="ＭＳ Ｐゴシック" pitchFamily="1" charset="-128"/>
                <a:cs typeface="ＭＳ Ｐゴシック" pitchFamily="1" charset="-128"/>
              </a:rPr>
              <a:t>Methodology:</a:t>
            </a:r>
            <a:r>
              <a:rPr lang="en-US" sz="1200" b="0" i="0" u="none" kern="1200" dirty="0">
                <a:solidFill>
                  <a:schemeClr val="tx1"/>
                </a:solidFill>
                <a:latin typeface="Arial" charset="0"/>
                <a:ea typeface="ＭＳ Ｐゴシック" pitchFamily="1" charset="-128"/>
                <a:cs typeface="ＭＳ Ｐゴシック" pitchFamily="1" charset="-128"/>
              </a:rPr>
              <a:t> For this purpose, 15 patients (8F, 7M, 69.8Y) were divided up at random during in-patient rehab following a knee TEP into a cooling group (KÜ, N=8, termination of 2 VPNs) and a lymph drainage group (LY, N=7). In the KÜ group the knee joint operated on was cooled at 13-15° C for 25 minutes using a cooling cuff and cooling aggregate (company </a:t>
            </a:r>
            <a:r>
              <a:rPr lang="en-US" sz="1200" b="0" i="0" u="none" kern="1200" dirty="0" err="1">
                <a:solidFill>
                  <a:schemeClr val="tx1"/>
                </a:solidFill>
                <a:latin typeface="Arial" charset="0"/>
                <a:ea typeface="ＭＳ Ｐゴシック" pitchFamily="1" charset="-128"/>
                <a:cs typeface="ＭＳ Ｐゴシック" pitchFamily="1" charset="-128"/>
              </a:rPr>
              <a:t>Hilotherm</a:t>
            </a:r>
            <a:r>
              <a:rPr lang="en-US" sz="1200" b="0" i="0" u="none" kern="1200" dirty="0">
                <a:solidFill>
                  <a:schemeClr val="tx1"/>
                </a:solidFill>
                <a:latin typeface="Arial" charset="0"/>
                <a:ea typeface="ＭＳ Ｐゴシック" pitchFamily="1" charset="-128"/>
                <a:cs typeface="ＭＳ Ｐゴシック" pitchFamily="1" charset="-128"/>
              </a:rPr>
              <a:t>). The LY group received manual lymph drainage which, over the course of 25 minutes, started initially with the neck and abdomen (“to open the lymph valves”) and was then continued on the operated leg (OB) alone. These treatments were conducted in the lying position over a duration three weeks on five weekdays in each case (Mon-Fri) at 11 am. The return flow of the lymph induced from this alone was recorded by means of the check measurement on the non-operated leg (NOB). The rest of the treatment program was identical in both groups. The volume of both legs was ascertained using a </a:t>
            </a:r>
            <a:r>
              <a:rPr lang="en-US" sz="1200" b="0" i="0" u="none" kern="1200" dirty="0" err="1">
                <a:solidFill>
                  <a:schemeClr val="tx1"/>
                </a:solidFill>
                <a:latin typeface="Arial" charset="0"/>
                <a:ea typeface="ＭＳ Ｐゴシック" pitchFamily="1" charset="-128"/>
                <a:cs typeface="ＭＳ Ｐゴシック" pitchFamily="1" charset="-128"/>
              </a:rPr>
              <a:t>perometer</a:t>
            </a:r>
            <a:r>
              <a:rPr lang="en-US" sz="1200" b="0" i="0" u="none" kern="1200" dirty="0">
                <a:solidFill>
                  <a:schemeClr val="tx1"/>
                </a:solidFill>
                <a:latin typeface="Arial" charset="0"/>
                <a:ea typeface="ＭＳ Ｐゴシック" pitchFamily="1" charset="-128"/>
                <a:cs typeface="ＭＳ Ｐゴシック" pitchFamily="1" charset="-128"/>
              </a:rPr>
              <a:t> (company </a:t>
            </a:r>
            <a:r>
              <a:rPr lang="en-US" sz="1200" b="0" i="0" u="none" kern="1200" dirty="0" err="1">
                <a:solidFill>
                  <a:schemeClr val="tx1"/>
                </a:solidFill>
                <a:latin typeface="Arial" charset="0"/>
                <a:ea typeface="ＭＳ Ｐゴシック" pitchFamily="1" charset="-128"/>
                <a:cs typeface="ＭＳ Ｐゴシック" pitchFamily="1" charset="-128"/>
              </a:rPr>
              <a:t>Pero</a:t>
            </a:r>
            <a:r>
              <a:rPr lang="en-US" sz="1200" b="0" i="0" u="none" kern="1200" dirty="0">
                <a:solidFill>
                  <a:schemeClr val="tx1"/>
                </a:solidFill>
                <a:latin typeface="Arial" charset="0"/>
                <a:ea typeface="ＭＳ Ｐゴシック" pitchFamily="1" charset="-128"/>
                <a:cs typeface="ＭＳ Ｐゴシック" pitchFamily="1" charset="-128"/>
              </a:rPr>
              <a:t>-System) from the foot to the mid-thigh before and after the treatment and, additionally at 7 am and 3 pm.</a:t>
            </a:r>
          </a:p>
          <a:p>
            <a:pPr algn="l" rtl="0"/>
            <a:r>
              <a:rPr lang="en-US" sz="1200" b="1" i="0" u="none" kern="1200" dirty="0">
                <a:solidFill>
                  <a:schemeClr val="tx1"/>
                </a:solidFill>
                <a:latin typeface="Arial" charset="0"/>
                <a:ea typeface="ＭＳ Ｐゴシック" pitchFamily="1" charset="-128"/>
                <a:cs typeface="ＭＳ Ｐゴシック" pitchFamily="1" charset="-128"/>
              </a:rPr>
              <a:t>Results and Conclusions:</a:t>
            </a:r>
            <a:r>
              <a:rPr lang="en-US" sz="1200" b="0" i="0" u="none" kern="1200" dirty="0">
                <a:solidFill>
                  <a:schemeClr val="tx1"/>
                </a:solidFill>
                <a:latin typeface="Arial" charset="0"/>
                <a:ea typeface="ＭＳ Ｐゴシック" pitchFamily="1" charset="-128"/>
                <a:cs typeface="ＭＳ Ｐゴシック" pitchFamily="1" charset="-128"/>
              </a:rPr>
              <a:t> After the measurement period (20 days), the results indicate a 10.3% reduction in the volume of the operated leg in the KÜ group (722 ml from 6958 ml to 6236 ml) and a 7.7% reduction in the LY group (468 ml from 6070 ml to 5602 ml). The volume of the non-operated leg fell significantly in the KÜ group by 6.7% (430 ml from 6283 ml to 5853 ml) and in the LY group by 5.3% (295 ml from 5492 ml to 5198 ml). And in each individual treatment, a clear and significant decrease in the leg volume became apparent in all treatments, even within the 25 minutes. The volume of the operated leg fell by an average of 33.3 ml (KÜ) / 34.7 ml (LY) in each treatment. The volume of the non-operated leg also fell by 13.6 ml (KÜ) / 38.3 ml (LY) in this. During the measurement period, the volume of both legs fell considerably more so in the KÜ group (operated leg 0.54%/day; non-operated leg 0.36%/day) than in the LY group (operated leg 0.38%/day; non-operated leg 0.27%/day). </a:t>
            </a:r>
          </a:p>
          <a:p>
            <a:pPr algn="l" rtl="0"/>
            <a:r>
              <a:rPr lang="en-US" sz="1200" b="0" i="0" u="none" kern="1200" dirty="0">
                <a:solidFill>
                  <a:schemeClr val="tx1"/>
                </a:solidFill>
                <a:latin typeface="Arial" charset="0"/>
                <a:ea typeface="ＭＳ Ｐゴシック" pitchFamily="1" charset="-128"/>
                <a:cs typeface="ＭＳ Ｐゴシック" pitchFamily="1" charset="-128"/>
              </a:rPr>
              <a:t>Reduction of the swelling in the operated leg was possible both by means of manual lymph drainage as well as continuous cooling. The volume of the non-operated leg also fell, which indicates that those 25 minutes in the lying position alone abate swelling in the leg. Surprisingly, the reduction in the leg volume of the non-operated leg in the lymph drainage treatment is particularly marked - sometimes even more so in the non-operated leg than the treated leg which was operated on; this could indicate that “opening the lymph valves” in the abdomen and the cervical region could actually be successful. At the same time, this study supports the clinical experience that daily rest periods with lying, cooling periods and lymph drainage are necessary measures in an effective rehabilitation program.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kern="1200">
                <a:solidFill>
                  <a:schemeClr val="tx1"/>
                </a:solidFill>
                <a:latin typeface="Arial" charset="0"/>
                <a:ea typeface="ＭＳ Ｐゴシック" pitchFamily="1" charset="-128"/>
                <a:cs typeface="ＭＳ Ｐゴシック" pitchFamily="1" charset="-128"/>
              </a:rPr>
              <a:t>Objective:</a:t>
            </a:r>
            <a:r>
              <a:rPr lang="en-US" sz="1200" b="0" i="0" u="none" kern="1200">
                <a:solidFill>
                  <a:schemeClr val="tx1"/>
                </a:solidFill>
                <a:latin typeface="Arial" charset="0"/>
                <a:ea typeface="ＭＳ Ｐゴシック" pitchFamily="1" charset="-128"/>
                <a:cs typeface="ＭＳ Ｐゴシック" pitchFamily="1" charset="-128"/>
              </a:rPr>
              <a:t> Post-operative rehabilitation following a knee TEP is frequently accompanied by pain and severe knee swelling. This compromises the patient’s ability to bend the knee, mobility and sometimes the wound healing process. As such, a primary therapeutic aim is to reduce swelling in the knee joint which has been operated on. The aim of this pilot study was to compare the effectiveness of two treatment methods - continuous cooling vs. lymph drainage.</a:t>
            </a:r>
          </a:p>
          <a:p>
            <a:endParaRPr lang="en-US" dirty="0"/>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kern="1200">
                <a:solidFill>
                  <a:schemeClr val="tx1"/>
                </a:solidFill>
                <a:latin typeface="Arial" charset="0"/>
                <a:ea typeface="ＭＳ Ｐゴシック" pitchFamily="1" charset="-128"/>
                <a:cs typeface="ＭＳ Ｐゴシック" pitchFamily="1" charset="-128"/>
              </a:rPr>
              <a:t>Objective:</a:t>
            </a:r>
            <a:r>
              <a:rPr lang="en-US" sz="1200" b="0" i="0" u="none" kern="1200">
                <a:solidFill>
                  <a:schemeClr val="tx1"/>
                </a:solidFill>
                <a:latin typeface="Arial" charset="0"/>
                <a:ea typeface="ＭＳ Ｐゴシック" pitchFamily="1" charset="-128"/>
                <a:cs typeface="ＭＳ Ｐゴシック" pitchFamily="1" charset="-128"/>
              </a:rPr>
              <a:t> Post-operative rehabilitation following a knee TEP is frequently accompanied by pain and severe knee swelling. This compromises the patient’s ability to bend the knee, mobility and sometimes the wound healing process. As such, a primary therapeutic aim is to reduce swelling in the knee joint which has been operated on. The aim of this pilot study was to compare the effectiveness of two treatment methods - continuous cooling vs. lymph drainage.</a:t>
            </a: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Methodology:</a:t>
            </a:r>
            <a:r>
              <a:rPr lang="en-US" sz="1200" b="0" i="0" u="none" kern="1200">
                <a:solidFill>
                  <a:schemeClr val="tx1"/>
                </a:solidFill>
                <a:latin typeface="Arial" charset="0"/>
                <a:ea typeface="ＭＳ Ｐゴシック" pitchFamily="1" charset="-128"/>
                <a:cs typeface="ＭＳ Ｐゴシック" pitchFamily="1" charset="-128"/>
              </a:rPr>
              <a:t> For this purpose, 15 patients (8F, 7M, 69.8Y) were divided up at random during in-patient rehab following a knee TEP into a cooling group (KÜ, N=8, termination of 2 VPNs) and a lymph drainage group (LY, N=7). In the KÜ group the knee joint operated on was cooled at 13-15° C for 25 minutes using a cooling cuff and cooling aggregate (company Hilotherm). The LY group received manual lymph drainage which, over the course of 25 minutes, started initially with the neck and abdomen (“to open the lymph valves”) and was then continued on the operated leg (OB) alone. These treatments were conducted in the lying position over a duration three weeks on five weekdays in each case (Mon-Fri) at 11 am. The return flow of the lymph induced from this alone was recorded by means of the check measurement on the non-operated leg (NOB). The rest of the treatment program was identical in both groups. The volume of both legs was ascertained using a perometer (company Pero-System) from the foot to the mid-thigh before and after the treatment and, additionally at 7 am and 3 pm.</a:t>
            </a:r>
            <a:endParaRPr lang="en-US" dirty="0"/>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Methodology:</a:t>
            </a:r>
            <a:r>
              <a:rPr lang="en-US" sz="1200" b="0" i="0" u="none" kern="1200">
                <a:solidFill>
                  <a:schemeClr val="tx1"/>
                </a:solidFill>
                <a:latin typeface="Arial" charset="0"/>
                <a:ea typeface="ＭＳ Ｐゴシック" pitchFamily="1" charset="-128"/>
                <a:cs typeface="ＭＳ Ｐゴシック" pitchFamily="1" charset="-128"/>
              </a:rPr>
              <a:t> For this purpose, 15 patients (8F, 7M, 69.8Y) were divided up at random during in-patient rehab following a knee TEP into a cooling group (KÜ, N=8, termination of 2 VPNs) and a lymph drainage group (LY, N=7). In the KÜ group the knee joint operated on was cooled at 13-15° C for 25 minutes using a cooling cuff and cooling aggregate (company Hilotherm). The LY group received manual lymph drainage which, over the course of 25 minutes, started initially with the neck and abdomen (“to open the lymph valves”) and was then continued on the operated leg (OB) alone. These treatments were conducted in the lying position over a duration three weeks on five weekdays in each case (Mon-Fri) at 11 am. The return flow of the lymph induced from this alone was recorded by means of the check measurement on the non-operated leg (NOB). The rest of the treatment program was identical in both groups. The volume of both legs was ascertained using a perometer (company Pero-System) from the foot to the mid-thigh before and after the treatment and, additionally at 7 am and 3 pm.</a:t>
            </a:r>
            <a:endParaRPr lang="en-US" dirty="0"/>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Methodology:</a:t>
            </a:r>
            <a:r>
              <a:rPr lang="en-US" sz="1200" b="0" i="0" u="none" kern="1200">
                <a:solidFill>
                  <a:schemeClr val="tx1"/>
                </a:solidFill>
                <a:latin typeface="Arial" charset="0"/>
                <a:ea typeface="ＭＳ Ｐゴシック" pitchFamily="1" charset="-128"/>
                <a:cs typeface="ＭＳ Ｐゴシック" pitchFamily="1" charset="-128"/>
              </a:rPr>
              <a:t> For this purpose, 15 patients (8F, 7M, 69.8Y) were divided up at random during in-patient rehab following a knee TEP into a cooling group (KÜ, N=8, termination of 2 VPNs) and a lymph drainage group (LY, N=7). In the KÜ group the knee joint operated on was cooled at 13-15° C for 25 minutes using a cooling cuff and cooling aggregate (company Hilotherm). The LY group received manual lymph drainage which, over the course of 25 minutes, started initially with the neck and abdomen (“to open the lymph valves”) and was then continued on the operated leg (OB) alone. These treatments were conducted in the lying position over a duration three weeks on five weekdays in each case (Mon-Fri) at 11 am. The return flow of the lymph induced from this alone was recorded by means of the check measurement on the non-operated leg (NOB). The rest of the treatment program was identical in both groups. The volume of both legs was ascertained using a perometer (company Pero-System) from the foot to the mid-thigh before and after the treatment and, additionally at 7 am and 3 pm.</a:t>
            </a:r>
            <a:endParaRPr lang="en-US" dirty="0"/>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rtl="0"/>
            <a:r>
              <a:rPr lang="en-US" sz="1200" b="1" i="0" u="none" kern="1200">
                <a:solidFill>
                  <a:schemeClr val="tx1"/>
                </a:solidFill>
                <a:latin typeface="Arial" charset="0"/>
                <a:ea typeface="ＭＳ Ｐゴシック" pitchFamily="1" charset="-128"/>
                <a:cs typeface="ＭＳ Ｐゴシック" pitchFamily="1" charset="-128"/>
              </a:rPr>
              <a:t>Results:</a:t>
            </a:r>
            <a:r>
              <a:rPr lang="en-US" sz="1200" b="0" i="0" u="none" kern="1200">
                <a:solidFill>
                  <a:schemeClr val="tx1"/>
                </a:solidFill>
                <a:latin typeface="Arial" charset="0"/>
                <a:ea typeface="ＭＳ Ｐゴシック" pitchFamily="1" charset="-128"/>
                <a:cs typeface="ＭＳ Ｐゴシック" pitchFamily="1" charset="-128"/>
              </a:rPr>
              <a:t> After the measurement period (20 days), the results indicate a 10.3% reduction in the volume of the operated leg in the KÜ group (722 ml from 6958 ml to 6236 ml) and a 7.7% reduction in the LY group (468 ml from 6070 ml to 5602 ml). The volume of the non-operated leg fell significantly in the KÜ group by 6.7% (430 ml from 6283 ml to 5853 ml) and in the LY group by 5.3% (295 ml from 5492 ml to 5198 ml). And in each individual treatment, a clear and significant decrease in the leg volume became apparent in all treatments, even within the 25 minutes. The volume of the operated leg fell by an average of 33.3 ml (KÜ) / 34.7 ml (LY) in each treatment. The volume of the non-operated leg also fell by 13.6 ml (KÜ) / 38.3 ml (LY) in this. During the measurement period, the volume of both legs fell considerably more so in the KÜ group (operated leg 0.54%/day; non-operated leg 0.36%/day) than in the LY group (operated leg 0.38%/day; non-operated leg 0.27%/day). </a:t>
            </a:r>
          </a:p>
        </p:txBody>
      </p:sp>
      <p:sp>
        <p:nvSpPr>
          <p:cNvPr id="4" name="Foliennummernplatzhalter 3"/>
          <p:cNvSpPr>
            <a:spLocks noGrp="1"/>
          </p:cNvSpPr>
          <p:nvPr>
            <p:ph type="sldNum" sz="quarter" idx="10"/>
          </p:nvPr>
        </p:nvSpPr>
        <p:spPr/>
        <p:txBody>
          <a:bodyPr/>
          <a:lstStyle/>
          <a:p>
            <a:pPr algn="l" rtl="0">
              <a:defRPr/>
            </a:pPr>
            <a:fld id="{1DD40C00-A924-46E2-B706-213A9AECC80D}" type="slidenum">
              <a:rPr/>
              <a:pPr algn="l" rtl="0">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srcRect/>
          <a:stretch>
            <a:fillRect/>
          </a:stretch>
        </p:blipFill>
        <p:spPr bwMode="auto">
          <a:xfrm>
            <a:off x="6659563" y="0"/>
            <a:ext cx="2484437" cy="692150"/>
          </a:xfrm>
          <a:prstGeom prst="rect">
            <a:avLst/>
          </a:prstGeom>
          <a:noFill/>
          <a:ln w="9525">
            <a:noFill/>
            <a:miter lim="800000"/>
            <a:headEnd/>
            <a:tailEnd/>
          </a:ln>
        </p:spPr>
      </p:pic>
      <p:pic>
        <p:nvPicPr>
          <p:cNvPr id="6" name="Picture 2"/>
          <p:cNvPicPr>
            <a:picLocks noChangeAspect="1" noChangeArrowheads="1"/>
          </p:cNvPicPr>
          <p:nvPr userDrawn="1"/>
        </p:nvPicPr>
        <p:blipFill>
          <a:blip r:embed="rId3"/>
          <a:srcRect/>
          <a:stretch>
            <a:fillRect/>
          </a:stretch>
        </p:blipFill>
        <p:spPr bwMode="auto">
          <a:xfrm>
            <a:off x="250825" y="34925"/>
            <a:ext cx="1476375" cy="209550"/>
          </a:xfrm>
          <a:prstGeom prst="rect">
            <a:avLst/>
          </a:prstGeom>
          <a:noFill/>
          <a:ln w="9525">
            <a:noFill/>
            <a:miter lim="800000"/>
            <a:headEnd/>
            <a:tailEnd/>
          </a:ln>
        </p:spPr>
      </p:pic>
      <p:sp>
        <p:nvSpPr>
          <p:cNvPr id="2" name="Titel 1"/>
          <p:cNvSpPr>
            <a:spLocks noGrp="1"/>
          </p:cNvSpPr>
          <p:nvPr>
            <p:ph type="ctrTitle"/>
          </p:nvPr>
        </p:nvSpPr>
        <p:spPr>
          <a:xfrm>
            <a:off x="1475656" y="1"/>
            <a:ext cx="7668344" cy="715991"/>
          </a:xfrm>
          <a:prstGeom prst="rect">
            <a:avLst/>
          </a:prstGeom>
        </p:spPr>
        <p:txBody>
          <a:bodyPr lIns="0" tIns="0" rIns="0" bIns="0" anchor="ctr" anchorCtr="0">
            <a:normAutofit/>
          </a:bodyPr>
          <a:lstStyle>
            <a:lvl1pPr>
              <a:defRPr b="1"/>
            </a:lvl1pPr>
          </a:lstStyle>
          <a:p>
            <a:r>
              <a:rPr lang="de-DE" dirty="0" smtClean="0"/>
              <a:t>Mastertitelformat bearbeiten</a:t>
            </a:r>
            <a:endParaRPr lang="de-DE" dirty="0"/>
          </a:p>
        </p:txBody>
      </p:sp>
      <p:sp>
        <p:nvSpPr>
          <p:cNvPr id="3" name="Untertitel 2"/>
          <p:cNvSpPr>
            <a:spLocks noGrp="1"/>
          </p:cNvSpPr>
          <p:nvPr>
            <p:ph type="subTitle" idx="1"/>
          </p:nvPr>
        </p:nvSpPr>
        <p:spPr>
          <a:xfrm>
            <a:off x="1475656" y="722600"/>
            <a:ext cx="7668344" cy="365760"/>
          </a:xfrm>
        </p:spPr>
        <p:txBody>
          <a:bodyPr lIns="0" tIns="0" rIns="0" bIns="0" anchor="ctr">
            <a:normAutofit/>
          </a:bodyPr>
          <a:lstStyle>
            <a:lvl1pPr marL="0" indent="0" algn="ctr">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Master-Untertitelformat bearbeiten</a:t>
            </a:r>
            <a:endParaRPr lang="de-DE" dirty="0"/>
          </a:p>
        </p:txBody>
      </p:sp>
      <p:sp>
        <p:nvSpPr>
          <p:cNvPr id="8" name="Inhaltsplatzhalter 2"/>
          <p:cNvSpPr>
            <a:spLocks noGrp="1"/>
          </p:cNvSpPr>
          <p:nvPr>
            <p:ph idx="13"/>
          </p:nvPr>
        </p:nvSpPr>
        <p:spPr>
          <a:xfrm>
            <a:off x="971550" y="1484313"/>
            <a:ext cx="7200900" cy="4681537"/>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D14B4DF5-E3D0-42E3-BAB5-26A703305B00}"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57F92166-F921-4B42-ABA3-7A460F40CE59}"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475656" y="1"/>
            <a:ext cx="7668344" cy="715991"/>
          </a:xfrm>
          <a:prstGeom prst="rect">
            <a:avLst/>
          </a:prstGeom>
        </p:spPr>
        <p:txBody>
          <a:bodyPr lIns="0" tIns="0" rIns="0" bIns="0" anchor="ctr" anchorCtr="0">
            <a:normAutofit/>
          </a:bodyPr>
          <a:lstStyle>
            <a:lvl1pPr>
              <a:defRPr b="1"/>
            </a:lvl1pPr>
          </a:lstStyle>
          <a:p>
            <a:r>
              <a:rPr lang="de-DE" dirty="0" smtClean="0"/>
              <a:t>Mastertitelformat bearbeiten</a:t>
            </a:r>
            <a:endParaRPr lang="de-DE" dirty="0"/>
          </a:p>
        </p:txBody>
      </p:sp>
      <p:sp>
        <p:nvSpPr>
          <p:cNvPr id="3" name="Untertitel 2"/>
          <p:cNvSpPr>
            <a:spLocks noGrp="1"/>
          </p:cNvSpPr>
          <p:nvPr>
            <p:ph type="subTitle" idx="1"/>
          </p:nvPr>
        </p:nvSpPr>
        <p:spPr>
          <a:xfrm>
            <a:off x="1475656" y="722600"/>
            <a:ext cx="7668344" cy="365760"/>
          </a:xfrm>
        </p:spPr>
        <p:txBody>
          <a:bodyPr lIns="0" tIns="0" rIns="0" bIns="0" anchor="ctr">
            <a:normAutofit/>
          </a:bodyPr>
          <a:lstStyle>
            <a:lvl1pPr marL="0" indent="0" algn="ctr">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Master-Untertitelformat bearbeiten</a:t>
            </a:r>
            <a:endParaRPr lang="de-DE" dirty="0"/>
          </a:p>
        </p:txBody>
      </p:sp>
      <p:sp>
        <p:nvSpPr>
          <p:cNvPr id="8" name="Inhaltsplatzhalter 2"/>
          <p:cNvSpPr>
            <a:spLocks noGrp="1"/>
          </p:cNvSpPr>
          <p:nvPr>
            <p:ph idx="13"/>
          </p:nvPr>
        </p:nvSpPr>
        <p:spPr>
          <a:xfrm>
            <a:off x="971550" y="1484313"/>
            <a:ext cx="7200900" cy="4681537"/>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srcRect/>
          <a:stretch>
            <a:fillRect/>
          </a:stretch>
        </p:blipFill>
        <p:spPr bwMode="auto">
          <a:xfrm>
            <a:off x="6659563" y="0"/>
            <a:ext cx="2484437" cy="692150"/>
          </a:xfrm>
          <a:prstGeom prst="rect">
            <a:avLst/>
          </a:prstGeom>
          <a:noFill/>
          <a:ln w="9525">
            <a:noFill/>
            <a:miter lim="800000"/>
            <a:headEnd/>
            <a:tailEnd/>
          </a:ln>
        </p:spPr>
      </p:pic>
      <p:pic>
        <p:nvPicPr>
          <p:cNvPr id="5" name="Picture 2"/>
          <p:cNvPicPr>
            <a:picLocks noChangeAspect="1" noChangeArrowheads="1"/>
          </p:cNvPicPr>
          <p:nvPr userDrawn="1"/>
        </p:nvPicPr>
        <p:blipFill>
          <a:blip r:embed="rId3"/>
          <a:srcRect/>
          <a:stretch>
            <a:fillRect/>
          </a:stretch>
        </p:blipFill>
        <p:spPr bwMode="auto">
          <a:xfrm>
            <a:off x="250825" y="34925"/>
            <a:ext cx="1476375" cy="209550"/>
          </a:xfrm>
          <a:prstGeom prst="rect">
            <a:avLst/>
          </a:prstGeom>
          <a:noFill/>
          <a:ln w="9525">
            <a:noFill/>
            <a:miter lim="800000"/>
            <a:headEnd/>
            <a:tailEnd/>
          </a:ln>
        </p:spPr>
      </p:pic>
      <p:sp>
        <p:nvSpPr>
          <p:cNvPr id="2" name="Titel 1"/>
          <p:cNvSpPr>
            <a:spLocks noGrp="1"/>
          </p:cNvSpPr>
          <p:nvPr>
            <p:ph type="ctrTitle"/>
          </p:nvPr>
        </p:nvSpPr>
        <p:spPr>
          <a:xfrm>
            <a:off x="1475656" y="1"/>
            <a:ext cx="7668344" cy="715991"/>
          </a:xfrm>
          <a:prstGeom prst="rect">
            <a:avLst/>
          </a:prstGeom>
        </p:spPr>
        <p:txBody>
          <a:bodyPr lIns="0" tIns="0" rIns="0" bIns="0" anchor="ctr" anchorCtr="0">
            <a:normAutofit/>
          </a:bodyPr>
          <a:lstStyle>
            <a:lvl1pPr>
              <a:defRPr b="1"/>
            </a:lvl1pPr>
          </a:lstStyle>
          <a:p>
            <a:r>
              <a:rPr lang="de-DE" dirty="0" smtClean="0"/>
              <a:t>Mastertitelformat bearbeiten</a:t>
            </a:r>
            <a:endParaRPr lang="de-DE" dirty="0"/>
          </a:p>
        </p:txBody>
      </p:sp>
      <p:sp>
        <p:nvSpPr>
          <p:cNvPr id="3" name="Untertitel 2"/>
          <p:cNvSpPr>
            <a:spLocks noGrp="1"/>
          </p:cNvSpPr>
          <p:nvPr>
            <p:ph type="subTitle" idx="1"/>
          </p:nvPr>
        </p:nvSpPr>
        <p:spPr>
          <a:xfrm>
            <a:off x="1475656" y="722600"/>
            <a:ext cx="7668344" cy="365760"/>
          </a:xfrm>
        </p:spPr>
        <p:txBody>
          <a:bodyPr lIns="0" tIns="0" rIns="0" bIns="0" anchor="ctr">
            <a:normAutofit/>
          </a:bodyPr>
          <a:lstStyle>
            <a:lvl1pPr marL="0" indent="0" algn="ctr">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Master-Untertitelformat bearbeiten</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475656" y="1"/>
            <a:ext cx="7668344" cy="715991"/>
          </a:xfrm>
          <a:prstGeom prst="rect">
            <a:avLst/>
          </a:prstGeom>
        </p:spPr>
        <p:txBody>
          <a:bodyPr lIns="0" tIns="0" rIns="0" bIns="0" anchor="ctr" anchorCtr="0">
            <a:normAutofit/>
          </a:bodyPr>
          <a:lstStyle>
            <a:lvl1pPr>
              <a:defRPr b="1"/>
            </a:lvl1pPr>
          </a:lstStyle>
          <a:p>
            <a:r>
              <a:rPr lang="de-DE" dirty="0" smtClean="0"/>
              <a:t>Mastertitelformat bearbeiten</a:t>
            </a:r>
            <a:endParaRPr lang="de-DE" dirty="0"/>
          </a:p>
        </p:txBody>
      </p:sp>
      <p:sp>
        <p:nvSpPr>
          <p:cNvPr id="3" name="Untertitel 2"/>
          <p:cNvSpPr>
            <a:spLocks noGrp="1"/>
          </p:cNvSpPr>
          <p:nvPr>
            <p:ph type="subTitle" idx="1"/>
          </p:nvPr>
        </p:nvSpPr>
        <p:spPr>
          <a:xfrm>
            <a:off x="1475656" y="722600"/>
            <a:ext cx="7668344" cy="365760"/>
          </a:xfrm>
        </p:spPr>
        <p:txBody>
          <a:bodyPr lIns="0" tIns="0" rIns="0" bIns="0" anchor="ctr">
            <a:normAutofit/>
          </a:bodyPr>
          <a:lstStyle>
            <a:lvl1pPr marL="0" indent="0" algn="ctr">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Master-Untertitelformat bearbeiten</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C6E9CE-1F93-41EA-A8E2-6921214DEFD7}"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76375" y="0"/>
            <a:ext cx="7667625" cy="715963"/>
          </a:xfrm>
          <a:prstGeom prst="rect">
            <a:avLst/>
          </a:prstGeom>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8D7A1C3E-2182-4296-B233-2D6056839741}"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4233197-5560-40F9-B7A4-BC233720DFD7}"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D471FFC8-882B-4526-9679-BAFCE56E76B8}"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53C65E87-ECAB-4125-B57D-FAFF76304BF4}"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uppieren 12"/>
          <p:cNvGrpSpPr>
            <a:grpSpLocks/>
          </p:cNvGrpSpPr>
          <p:nvPr userDrawn="1"/>
        </p:nvGrpSpPr>
        <p:grpSpPr bwMode="auto">
          <a:xfrm>
            <a:off x="0" y="0"/>
            <a:ext cx="9144000" cy="6858000"/>
            <a:chOff x="0" y="0"/>
            <a:chExt cx="9144000" cy="6858000"/>
          </a:xfrm>
        </p:grpSpPr>
        <p:pic>
          <p:nvPicPr>
            <p:cNvPr id="6154" name="Bild 5" descr="KL_Vorlage_Seite2010.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2" name="Rechteck 11"/>
            <p:cNvSpPr/>
            <p:nvPr userDrawn="1"/>
          </p:nvSpPr>
          <p:spPr bwMode="auto">
            <a:xfrm>
              <a:off x="0" y="5300663"/>
              <a:ext cx="1692275" cy="1557337"/>
            </a:xfrm>
            <a:prstGeom prst="rect">
              <a:avLst/>
            </a:pr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de-DE">
                <a:latin typeface="Arial" charset="0"/>
                <a:ea typeface="ＭＳ Ｐゴシック" pitchFamily="1" charset="-128"/>
                <a:cs typeface="+mn-cs"/>
              </a:endParaRPr>
            </a:p>
          </p:txBody>
        </p:sp>
      </p:grpSp>
      <p:sp>
        <p:nvSpPr>
          <p:cNvPr id="6147" name="Rectangle 3"/>
          <p:cNvSpPr>
            <a:spLocks noGrp="1" noChangeArrowheads="1"/>
          </p:cNvSpPr>
          <p:nvPr>
            <p:ph type="body" idx="1"/>
          </p:nvPr>
        </p:nvSpPr>
        <p:spPr bwMode="auto">
          <a:xfrm>
            <a:off x="971550" y="1484313"/>
            <a:ext cx="72009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pitchFamily="1" charset="-128"/>
                <a:cs typeface="ＭＳ Ｐゴシック" pitchFamily="1" charset="-128"/>
              </a:defRPr>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1" charset="-128"/>
                <a:cs typeface="ＭＳ Ｐゴシック" pitchFamily="1" charset="-128"/>
              </a:defRPr>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80" charset="-128"/>
                <a:cs typeface="+mn-cs"/>
              </a:defRPr>
            </a:lvl1pPr>
          </a:lstStyle>
          <a:p>
            <a:pPr>
              <a:defRPr/>
            </a:pPr>
            <a:fld id="{5E66EA9F-CBF5-48A7-A976-5E32C63EF90C}" type="slidenum">
              <a:rPr lang="de-DE"/>
              <a:pPr>
                <a:defRPr/>
              </a:pPr>
              <a:t>‹#›</a:t>
            </a:fld>
            <a:endParaRPr lang="de-DE"/>
          </a:p>
        </p:txBody>
      </p:sp>
      <p:pic>
        <p:nvPicPr>
          <p:cNvPr id="6151" name="Picture 6" descr="Logo-Inst-Biomech-Grün2"/>
          <p:cNvPicPr>
            <a:picLocks noChangeAspect="1" noChangeArrowheads="1"/>
          </p:cNvPicPr>
          <p:nvPr userDrawn="1"/>
        </p:nvPicPr>
        <p:blipFill>
          <a:blip r:embed="rId14"/>
          <a:srcRect/>
          <a:stretch>
            <a:fillRect/>
          </a:stretch>
        </p:blipFill>
        <p:spPr bwMode="auto">
          <a:xfrm>
            <a:off x="179388" y="5805488"/>
            <a:ext cx="814387" cy="968375"/>
          </a:xfrm>
          <a:prstGeom prst="rect">
            <a:avLst/>
          </a:prstGeom>
          <a:noFill/>
          <a:ln w="9525">
            <a:noFill/>
            <a:miter lim="800000"/>
            <a:headEnd/>
            <a:tailEnd/>
          </a:ln>
        </p:spPr>
      </p:pic>
      <p:pic>
        <p:nvPicPr>
          <p:cNvPr id="6152" name="Grafik 8" descr="Logo-WGZH.jpg"/>
          <p:cNvPicPr>
            <a:picLocks noChangeAspect="1"/>
          </p:cNvPicPr>
          <p:nvPr userDrawn="1"/>
        </p:nvPicPr>
        <p:blipFill>
          <a:blip r:embed="rId15"/>
          <a:srcRect/>
          <a:stretch>
            <a:fillRect/>
          </a:stretch>
        </p:blipFill>
        <p:spPr bwMode="auto">
          <a:xfrm>
            <a:off x="7288213" y="6305550"/>
            <a:ext cx="1724025" cy="407988"/>
          </a:xfrm>
          <a:prstGeom prst="rect">
            <a:avLst/>
          </a:prstGeom>
          <a:noFill/>
          <a:ln w="9525">
            <a:noFill/>
            <a:miter lim="800000"/>
            <a:headEnd/>
            <a:tailEnd/>
          </a:ln>
        </p:spPr>
      </p:pic>
      <p:sp>
        <p:nvSpPr>
          <p:cNvPr id="7" name="Rectangle 4"/>
          <p:cNvSpPr txBox="1">
            <a:spLocks noChangeArrowheads="1"/>
          </p:cNvSpPr>
          <p:nvPr userDrawn="1"/>
        </p:nvSpPr>
        <p:spPr bwMode="auto">
          <a:xfrm>
            <a:off x="900113" y="6503988"/>
            <a:ext cx="6696075" cy="252412"/>
          </a:xfrm>
          <a:prstGeom prst="rect">
            <a:avLst/>
          </a:prstGeom>
          <a:noFill/>
          <a:ln w="9525">
            <a:noFill/>
            <a:miter lim="800000"/>
            <a:headEnd/>
            <a:tailEnd/>
          </a:ln>
          <a:effectLst/>
        </p:spPr>
        <p:txBody>
          <a:bodyPr/>
          <a:lstStyle>
            <a:lvl1pPr algn="ctr" eaLnBrk="0" hangingPunct="0">
              <a:defRPr sz="1500" b="0" smtClean="0">
                <a:solidFill>
                  <a:srgbClr val="578635"/>
                </a:solidFill>
              </a:defRPr>
            </a:lvl1pPr>
          </a:lstStyle>
          <a:p>
            <a:pPr>
              <a:defRPr/>
            </a:pPr>
            <a:r>
              <a:rPr lang="de-DE" sz="900" dirty="0">
                <a:latin typeface="Arial" charset="0"/>
                <a:ea typeface="ＭＳ Ｐゴシック" pitchFamily="1" charset="-128"/>
                <a:cs typeface="+mn-cs"/>
              </a:rPr>
              <a:t>Jöllenbeck </a:t>
            </a:r>
            <a:r>
              <a:rPr lang="de-DE" sz="900" dirty="0" smtClean="0">
                <a:latin typeface="Arial" charset="0"/>
                <a:ea typeface="ＭＳ Ｐゴシック" pitchFamily="1" charset="-128"/>
                <a:cs typeface="+mn-cs"/>
              </a:rPr>
              <a:t>&amp; Schönle : Effektivität von manueller Lymphdrainage und kontinuierlicher Kühlung nach Knie-TEP. DGOU 2013</a:t>
            </a:r>
            <a:endParaRPr lang="de-DE" sz="900" dirty="0">
              <a:latin typeface="Arial" charset="0"/>
              <a:ea typeface="ＭＳ Ｐゴシック" pitchFamily="1" charset="-128"/>
              <a:cs typeface="+mn-c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2800">
          <a:solidFill>
            <a:schemeClr val="tx2"/>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2800">
          <a:solidFill>
            <a:schemeClr val="tx2"/>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28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3.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7.jpeg"/><Relationship Id="rId5" Type="http://schemas.openxmlformats.org/officeDocument/2006/relationships/image" Target="../media/image28.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6"/>
          <p:cNvGraphicFramePr>
            <a:graphicFrameLocks noChangeAspect="1"/>
          </p:cNvGraphicFramePr>
          <p:nvPr>
            <p:extLst>
              <p:ext uri="{D42A27DB-BD31-4B8C-83A1-F6EECF244321}">
                <p14:modId xmlns:p14="http://schemas.microsoft.com/office/powerpoint/2010/main" val="3975079407"/>
              </p:ext>
            </p:extLst>
          </p:nvPr>
        </p:nvGraphicFramePr>
        <p:xfrm>
          <a:off x="179388" y="2205038"/>
          <a:ext cx="3960812" cy="2962275"/>
        </p:xfrm>
        <a:graphic>
          <a:graphicData uri="http://schemas.openxmlformats.org/presentationml/2006/ole">
            <mc:AlternateContent xmlns:mc="http://schemas.openxmlformats.org/markup-compatibility/2006">
              <mc:Choice xmlns:v="urn:schemas-microsoft-com:vml" Requires="v">
                <p:oleObj spid="_x0000_s1038" name="Slide" r:id="rId4" imgW="3656986" imgH="2742446" progId="PowerPoint.Slide.8">
                  <p:embed/>
                </p:oleObj>
              </mc:Choice>
              <mc:Fallback>
                <p:oleObj name="Slide" r:id="rId4" imgW="3656986" imgH="2742446" progId="PowerPoint.Slide.8">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205038"/>
                        <a:ext cx="3960812"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Picture 7" descr="GOTS-LOGO"/>
          <p:cNvPicPr>
            <a:picLocks noChangeAspect="1" noChangeArrowheads="1"/>
          </p:cNvPicPr>
          <p:nvPr/>
        </p:nvPicPr>
        <p:blipFill>
          <a:blip r:embed="rId6"/>
          <a:srcRect/>
          <a:stretch>
            <a:fillRect/>
          </a:stretch>
        </p:blipFill>
        <p:spPr bwMode="auto">
          <a:xfrm>
            <a:off x="971550" y="5354638"/>
            <a:ext cx="3744913" cy="938212"/>
          </a:xfrm>
          <a:prstGeom prst="rect">
            <a:avLst/>
          </a:prstGeom>
          <a:noFill/>
          <a:ln w="9525">
            <a:noFill/>
            <a:miter lim="800000"/>
            <a:headEnd/>
            <a:tailEnd/>
          </a:ln>
        </p:spPr>
      </p:pic>
      <p:grpSp>
        <p:nvGrpSpPr>
          <p:cNvPr id="1028" name="Gruppieren 9"/>
          <p:cNvGrpSpPr>
            <a:grpSpLocks/>
          </p:cNvGrpSpPr>
          <p:nvPr/>
        </p:nvGrpSpPr>
        <p:grpSpPr bwMode="auto">
          <a:xfrm>
            <a:off x="5003800" y="5300663"/>
            <a:ext cx="3097213" cy="984250"/>
            <a:chOff x="5004048" y="5301208"/>
            <a:chExt cx="3096344" cy="983149"/>
          </a:xfrm>
        </p:grpSpPr>
        <p:pic>
          <p:nvPicPr>
            <p:cNvPr id="1033" name="Picture 9" descr="UniLogoNeu"/>
            <p:cNvPicPr>
              <a:picLocks noChangeAspect="1" noChangeArrowheads="1"/>
            </p:cNvPicPr>
            <p:nvPr/>
          </p:nvPicPr>
          <p:blipFill>
            <a:blip r:embed="rId7"/>
            <a:srcRect/>
            <a:stretch>
              <a:fillRect/>
            </a:stretch>
          </p:blipFill>
          <p:spPr bwMode="auto">
            <a:xfrm>
              <a:off x="5004048" y="5301208"/>
              <a:ext cx="2908630" cy="771525"/>
            </a:xfrm>
            <a:prstGeom prst="rect">
              <a:avLst/>
            </a:prstGeom>
            <a:solidFill>
              <a:schemeClr val="bg1"/>
            </a:solidFill>
            <a:ln w="9525">
              <a:noFill/>
              <a:miter lim="800000"/>
              <a:headEnd/>
              <a:tailEnd/>
            </a:ln>
          </p:spPr>
        </p:pic>
        <p:sp>
          <p:nvSpPr>
            <p:cNvPr id="1034" name="Rectangle 10"/>
            <p:cNvSpPr>
              <a:spLocks noChangeAspect="1" noChangeArrowheads="1"/>
            </p:cNvSpPr>
            <p:nvPr/>
          </p:nvSpPr>
          <p:spPr bwMode="auto">
            <a:xfrm>
              <a:off x="5539666" y="6099691"/>
              <a:ext cx="2560726" cy="184666"/>
            </a:xfrm>
            <a:prstGeom prst="rect">
              <a:avLst/>
            </a:prstGeom>
            <a:noFill/>
            <a:ln w="9525">
              <a:noFill/>
              <a:miter lim="800000"/>
              <a:headEnd/>
              <a:tailEnd/>
            </a:ln>
          </p:spPr>
          <p:txBody>
            <a:bodyPr lIns="0" tIns="0" rIns="0" bIns="0">
              <a:spAutoFit/>
            </a:bodyPr>
            <a:lstStyle/>
            <a:p>
              <a:pPr algn="l" rtl="0" eaLnBrk="0" hangingPunct="0"/>
              <a:r>
                <a:rPr lang="en-US" sz="1200" b="0" i="0" u="none">
                  <a:solidFill>
                    <a:srgbClr val="023AD2"/>
                  </a:solidFill>
                  <a:latin typeface="Arial Rounded MT Bold" pitchFamily="34" charset="0"/>
                </a:rPr>
                <a:t>Department of Sport and Health</a:t>
              </a:r>
            </a:p>
          </p:txBody>
        </p:sp>
      </p:grpSp>
      <p:sp>
        <p:nvSpPr>
          <p:cNvPr id="1029" name="Text Box 4"/>
          <p:cNvSpPr txBox="1">
            <a:spLocks noChangeArrowheads="1"/>
          </p:cNvSpPr>
          <p:nvPr/>
        </p:nvSpPr>
        <p:spPr bwMode="auto">
          <a:xfrm>
            <a:off x="4213225" y="2348880"/>
            <a:ext cx="4930775" cy="2709973"/>
          </a:xfrm>
          <a:prstGeom prst="rect">
            <a:avLst/>
          </a:prstGeom>
          <a:noFill/>
          <a:ln w="9525">
            <a:noFill/>
            <a:miter lim="800000"/>
            <a:headEnd/>
            <a:tailEnd/>
          </a:ln>
        </p:spPr>
        <p:txBody>
          <a:bodyPr>
            <a:spAutoFit/>
          </a:bodyPr>
          <a:lstStyle/>
          <a:p>
            <a:pPr algn="l" rtl="0" eaLnBrk="0" hangingPunct="0">
              <a:lnSpc>
                <a:spcPct val="90000"/>
              </a:lnSpc>
              <a:spcBef>
                <a:spcPct val="20000"/>
              </a:spcBef>
            </a:pPr>
            <a:r>
              <a:rPr lang="en-US" sz="2100" b="1" i="0" u="none" dirty="0" err="1"/>
              <a:t>Jöllenbeck</a:t>
            </a:r>
            <a:r>
              <a:rPr lang="en-US" sz="2100" b="1" i="0" u="none" dirty="0"/>
              <a:t>, T., </a:t>
            </a:r>
            <a:r>
              <a:rPr lang="en-US" sz="2100" b="1" i="0" u="none" dirty="0" err="1"/>
              <a:t>Schönle</a:t>
            </a:r>
            <a:r>
              <a:rPr lang="en-US" sz="2100" b="1" i="0" u="none" dirty="0"/>
              <a:t>, C.</a:t>
            </a:r>
            <a:endParaRPr lang="en-US" sz="2100" b="1" dirty="0"/>
          </a:p>
          <a:p>
            <a:pPr algn="l" rtl="0" eaLnBrk="0" hangingPunct="0">
              <a:lnSpc>
                <a:spcPct val="90000"/>
              </a:lnSpc>
              <a:spcBef>
                <a:spcPct val="20000"/>
              </a:spcBef>
            </a:pPr>
            <a:endParaRPr lang="en-US" sz="1600" dirty="0"/>
          </a:p>
          <a:p>
            <a:pPr algn="l" rtl="0" eaLnBrk="0" hangingPunct="0">
              <a:spcBef>
                <a:spcPct val="20000"/>
              </a:spcBef>
            </a:pPr>
            <a:r>
              <a:rPr lang="en-US" sz="1600" b="1" i="0" u="none" dirty="0" err="1"/>
              <a:t>Klinik</a:t>
            </a:r>
            <a:r>
              <a:rPr lang="en-US" sz="1600" b="1" i="0" u="none" dirty="0"/>
              <a:t> </a:t>
            </a:r>
            <a:r>
              <a:rPr lang="en-US" sz="1600" b="1" i="0" u="none" dirty="0" err="1"/>
              <a:t>Lindenplatz</a:t>
            </a:r>
            <a:r>
              <a:rPr lang="en-US" sz="1600" b="1" i="0" u="none" dirty="0"/>
              <a:t> GmbH</a:t>
            </a:r>
          </a:p>
          <a:p>
            <a:pPr algn="l" rtl="0" eaLnBrk="0" hangingPunct="0">
              <a:spcBef>
                <a:spcPct val="20000"/>
              </a:spcBef>
            </a:pPr>
            <a:r>
              <a:rPr lang="en-US" sz="1600" b="1" i="0" u="none" dirty="0"/>
              <a:t>Institute for Biomechanics</a:t>
            </a:r>
          </a:p>
          <a:p>
            <a:pPr algn="l" rtl="0" eaLnBrk="0" hangingPunct="0">
              <a:spcBef>
                <a:spcPct val="20000"/>
              </a:spcBef>
            </a:pPr>
            <a:r>
              <a:rPr lang="en-US" sz="1400" b="0" i="0" u="none" dirty="0"/>
              <a:t>Orthopedic rehabilitation clinic </a:t>
            </a:r>
            <a:r>
              <a:rPr lang="en-US" sz="1400" dirty="0"/>
              <a:t/>
            </a:r>
            <a:br>
              <a:rPr lang="en-US" sz="1400" dirty="0"/>
            </a:br>
            <a:r>
              <a:rPr lang="en-US" sz="1400" b="0" i="0" u="none" dirty="0"/>
              <a:t>with sport medicine department, </a:t>
            </a:r>
            <a:r>
              <a:rPr lang="en-US" sz="1400" dirty="0"/>
              <a:t/>
            </a:r>
            <a:br>
              <a:rPr lang="en-US" sz="1400" dirty="0"/>
            </a:br>
            <a:r>
              <a:rPr lang="en-US" sz="1400" b="0" i="0" u="none" dirty="0"/>
              <a:t>follow-up treatment and further in-patient occupational treatment clinic</a:t>
            </a:r>
          </a:p>
          <a:p>
            <a:pPr algn="l" rtl="0" eaLnBrk="0" hangingPunct="0">
              <a:spcBef>
                <a:spcPct val="20000"/>
              </a:spcBef>
            </a:pPr>
            <a:r>
              <a:rPr lang="en-US" sz="1400" b="0" i="0" u="none" dirty="0" err="1"/>
              <a:t>Weslarner</a:t>
            </a:r>
            <a:r>
              <a:rPr lang="en-US" sz="1400" b="0" i="0" u="none" dirty="0"/>
              <a:t> Str. 29, 59505 Bad </a:t>
            </a:r>
            <a:r>
              <a:rPr lang="en-US" sz="1400" b="0" i="0" u="none" dirty="0" err="1"/>
              <a:t>Sassendorf</a:t>
            </a:r>
            <a:endParaRPr lang="en-US" sz="1400" b="0" i="0" u="none" dirty="0"/>
          </a:p>
          <a:p>
            <a:pPr algn="l" rtl="0" eaLnBrk="0" hangingPunct="0">
              <a:spcBef>
                <a:spcPct val="20000"/>
              </a:spcBef>
            </a:pPr>
            <a:r>
              <a:rPr lang="en-US" sz="1400" b="0" i="0" u="none" dirty="0"/>
              <a:t>E-mail: Thomas.Joellenbeck@klinik-lindenplatz.de</a:t>
            </a:r>
          </a:p>
          <a:p>
            <a:pPr algn="l" rtl="0" eaLnBrk="0" hangingPunct="0">
              <a:spcBef>
                <a:spcPct val="20000"/>
              </a:spcBef>
            </a:pPr>
            <a:r>
              <a:rPr lang="en-US" sz="1400" b="0" i="0" u="none" dirty="0"/>
              <a:t>Web: www.klinik-lindenplatz.de </a:t>
            </a:r>
          </a:p>
        </p:txBody>
      </p:sp>
      <p:pic>
        <p:nvPicPr>
          <p:cNvPr id="1030" name="Grafik 12" descr="Logo-Klinik-Lindenplatz-nur-Lindenblatt.jpg"/>
          <p:cNvPicPr>
            <a:picLocks noChangeAspect="1"/>
          </p:cNvPicPr>
          <p:nvPr/>
        </p:nvPicPr>
        <p:blipFill>
          <a:blip r:embed="rId8"/>
          <a:srcRect/>
          <a:stretch>
            <a:fillRect/>
          </a:stretch>
        </p:blipFill>
        <p:spPr bwMode="auto">
          <a:xfrm>
            <a:off x="7308850" y="2996952"/>
            <a:ext cx="947738" cy="1263650"/>
          </a:xfrm>
          <a:prstGeom prst="rect">
            <a:avLst/>
          </a:prstGeom>
          <a:noFill/>
          <a:ln w="9525">
            <a:noFill/>
            <a:miter lim="800000"/>
            <a:headEnd/>
            <a:tailEnd/>
          </a:ln>
        </p:spPr>
      </p:pic>
      <p:sp>
        <p:nvSpPr>
          <p:cNvPr id="1031" name="Titel 11"/>
          <p:cNvSpPr>
            <a:spLocks noGrp="1"/>
          </p:cNvSpPr>
          <p:nvPr>
            <p:ph type="ctrTitle"/>
          </p:nvPr>
        </p:nvSpPr>
        <p:spPr bwMode="auto">
          <a:xfrm>
            <a:off x="827088" y="1268413"/>
            <a:ext cx="8316912" cy="715962"/>
          </a:xfrm>
          <a:ln>
            <a:miter lim="800000"/>
            <a:headEnd/>
            <a:tailEnd/>
          </a:ln>
        </p:spPr>
        <p:txBody>
          <a:bodyPr vert="horz" wrap="square" numCol="1" compatLnSpc="1">
            <a:prstTxWarp prst="textNoShape">
              <a:avLst/>
            </a:prstTxWarp>
            <a:noAutofit/>
          </a:bodyPr>
          <a:lstStyle/>
          <a:p>
            <a:pPr rtl="0">
              <a:defRPr/>
            </a:pPr>
            <a:r>
              <a:rPr lang="en-US" sz="2600" b="1" i="0" u="none"/>
              <a:t>Effectiveness of manual lymph drainage </a:t>
            </a:r>
            <a:r>
              <a:rPr lang="en-US" sz="2600"/>
              <a:t/>
            </a:r>
            <a:br>
              <a:rPr lang="en-US" sz="2600"/>
            </a:br>
            <a:r>
              <a:rPr lang="en-US" sz="2600" b="1" i="0" u="none"/>
              <a:t>and continuous cooling following knee TEP</a:t>
            </a:r>
          </a:p>
        </p:txBody>
      </p:sp>
      <p:sp>
        <p:nvSpPr>
          <p:cNvPr id="1032" name="Untertitel 12"/>
          <p:cNvSpPr>
            <a:spLocks noGrp="1"/>
          </p:cNvSpPr>
          <p:nvPr>
            <p:ph type="subTitle" idx="1"/>
          </p:nvPr>
        </p:nvSpPr>
        <p:spPr>
          <a:xfrm>
            <a:off x="1476375" y="722313"/>
            <a:ext cx="7667625" cy="366712"/>
          </a:xfrm>
        </p:spPr>
        <p:txBody>
          <a:bodyPr/>
          <a:lstStyle/>
          <a:p>
            <a:pPr rtl="0"/>
            <a:r>
              <a:rPr lang="en-US" b="0" i="0" u="none"/>
              <a:t>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srcRect/>
          <a:stretch>
            <a:fillRect/>
          </a:stretch>
        </p:blipFill>
        <p:spPr bwMode="auto">
          <a:xfrm>
            <a:off x="971600" y="1268760"/>
            <a:ext cx="7648042" cy="4954981"/>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Example: Section: leg volume over 1 week</a:t>
            </a:r>
          </a:p>
        </p:txBody>
      </p:sp>
      <p:sp>
        <p:nvSpPr>
          <p:cNvPr id="5" name="Textfeld 4"/>
          <p:cNvSpPr txBox="1"/>
          <p:nvPr/>
        </p:nvSpPr>
        <p:spPr>
          <a:xfrm>
            <a:off x="2267744" y="5229200"/>
            <a:ext cx="2160240" cy="338554"/>
          </a:xfrm>
          <a:prstGeom prst="rect">
            <a:avLst/>
          </a:prstGeom>
          <a:noFill/>
        </p:spPr>
        <p:txBody>
          <a:bodyPr wrap="square" rtlCol="0">
            <a:spAutoFit/>
          </a:bodyPr>
          <a:lstStyle/>
          <a:p>
            <a:pPr algn="ctr" rtl="0"/>
            <a:r>
              <a:rPr lang="en-US" sz="1600" b="1" i="0" u="none">
                <a:solidFill>
                  <a:srgbClr val="C00000"/>
                </a:solidFill>
              </a:rPr>
              <a:t>Weekend</a:t>
            </a:r>
            <a:endParaRPr lang="en-US" sz="1600" b="1" dirty="0">
              <a:solidFill>
                <a:srgbClr val="C00000"/>
              </a:solidFill>
            </a:endParaRPr>
          </a:p>
        </p:txBody>
      </p:sp>
      <p:sp>
        <p:nvSpPr>
          <p:cNvPr id="7" name="Textfeld 6"/>
          <p:cNvSpPr txBox="1"/>
          <p:nvPr/>
        </p:nvSpPr>
        <p:spPr>
          <a:xfrm>
            <a:off x="4699185" y="5229200"/>
            <a:ext cx="753732" cy="338554"/>
          </a:xfrm>
          <a:prstGeom prst="rect">
            <a:avLst/>
          </a:prstGeom>
          <a:noFill/>
        </p:spPr>
        <p:txBody>
          <a:bodyPr wrap="none" rtlCol="0">
            <a:spAutoFit/>
          </a:bodyPr>
          <a:lstStyle/>
          <a:p>
            <a:pPr algn="ctr" rtl="0"/>
            <a:r>
              <a:rPr lang="en-US" sz="1600" b="1" i="0" u="none">
                <a:solidFill>
                  <a:srgbClr val="C00000"/>
                </a:solidFill>
              </a:rPr>
              <a:t>Night</a:t>
            </a:r>
            <a:endParaRPr lang="en-US" sz="1600" b="1" dirty="0">
              <a:solidFill>
                <a:srgbClr val="C00000"/>
              </a:solidFill>
            </a:endParaRPr>
          </a:p>
        </p:txBody>
      </p:sp>
      <p:sp>
        <p:nvSpPr>
          <p:cNvPr id="8" name="Textfeld 7"/>
          <p:cNvSpPr txBox="1"/>
          <p:nvPr/>
        </p:nvSpPr>
        <p:spPr>
          <a:xfrm>
            <a:off x="4211960" y="3933056"/>
            <a:ext cx="1268169" cy="338554"/>
          </a:xfrm>
          <a:prstGeom prst="rect">
            <a:avLst/>
          </a:prstGeom>
          <a:noFill/>
        </p:spPr>
        <p:txBody>
          <a:bodyPr wrap="none" rtlCol="0">
            <a:spAutoFit/>
          </a:bodyPr>
          <a:lstStyle/>
          <a:p>
            <a:pPr algn="ctr" rtl="0"/>
            <a:r>
              <a:rPr lang="en-US" sz="1600" b="1" i="0" u="none">
                <a:solidFill>
                  <a:srgbClr val="C00000"/>
                </a:solidFill>
              </a:rPr>
              <a:t>7am/11am/3pm</a:t>
            </a:r>
            <a:endParaRPr lang="en-US" sz="1600" b="1" dirty="0">
              <a:solidFill>
                <a:srgbClr val="C00000"/>
              </a:solidFill>
            </a:endParaRPr>
          </a:p>
        </p:txBody>
      </p:sp>
      <p:sp>
        <p:nvSpPr>
          <p:cNvPr id="10" name="Textfeld 9"/>
          <p:cNvSpPr txBox="1"/>
          <p:nvPr/>
        </p:nvSpPr>
        <p:spPr>
          <a:xfrm>
            <a:off x="4211960" y="5661248"/>
            <a:ext cx="792088" cy="257369"/>
          </a:xfrm>
          <a:prstGeom prst="rect">
            <a:avLst/>
          </a:prstGeom>
          <a:noFill/>
        </p:spPr>
        <p:txBody>
          <a:bodyPr wrap="square" tIns="36000" bIns="36000" rtlCol="0">
            <a:spAutoFit/>
          </a:bodyPr>
          <a:lstStyle/>
          <a:p>
            <a:pPr algn="ctr" rtl="0"/>
            <a:r>
              <a:rPr lang="en-US" sz="1200" b="1" i="0" u="none">
                <a:solidFill>
                  <a:srgbClr val="C00000"/>
                </a:solidFill>
              </a:rPr>
              <a:t>Mon</a:t>
            </a:r>
            <a:endParaRPr lang="en-US" sz="1200" b="1" dirty="0">
              <a:solidFill>
                <a:srgbClr val="C00000"/>
              </a:solidFill>
            </a:endParaRPr>
          </a:p>
        </p:txBody>
      </p:sp>
      <p:sp>
        <p:nvSpPr>
          <p:cNvPr id="11" name="Textfeld 10"/>
          <p:cNvSpPr txBox="1"/>
          <p:nvPr/>
        </p:nvSpPr>
        <p:spPr>
          <a:xfrm>
            <a:off x="5076056" y="5661248"/>
            <a:ext cx="792088" cy="257369"/>
          </a:xfrm>
          <a:prstGeom prst="rect">
            <a:avLst/>
          </a:prstGeom>
          <a:noFill/>
        </p:spPr>
        <p:txBody>
          <a:bodyPr wrap="square" tIns="36000" bIns="36000" rtlCol="0">
            <a:spAutoFit/>
          </a:bodyPr>
          <a:lstStyle/>
          <a:p>
            <a:pPr algn="ctr" rtl="0"/>
            <a:r>
              <a:rPr lang="en-US" sz="1200" b="1" i="0" u="none">
                <a:solidFill>
                  <a:srgbClr val="C00000"/>
                </a:solidFill>
              </a:rPr>
              <a:t>Tues</a:t>
            </a:r>
            <a:endParaRPr lang="en-US" sz="1200" b="1" dirty="0">
              <a:solidFill>
                <a:srgbClr val="C00000"/>
              </a:solidFill>
            </a:endParaRPr>
          </a:p>
        </p:txBody>
      </p:sp>
      <p:sp>
        <p:nvSpPr>
          <p:cNvPr id="12" name="Textfeld 11"/>
          <p:cNvSpPr txBox="1"/>
          <p:nvPr/>
        </p:nvSpPr>
        <p:spPr>
          <a:xfrm>
            <a:off x="5868144" y="5661248"/>
            <a:ext cx="792088" cy="257369"/>
          </a:xfrm>
          <a:prstGeom prst="rect">
            <a:avLst/>
          </a:prstGeom>
          <a:noFill/>
        </p:spPr>
        <p:txBody>
          <a:bodyPr wrap="square" tIns="36000" bIns="36000" rtlCol="0">
            <a:spAutoFit/>
          </a:bodyPr>
          <a:lstStyle/>
          <a:p>
            <a:pPr algn="ctr" rtl="0"/>
            <a:r>
              <a:rPr lang="en-US" sz="1200" b="1" i="0" u="none">
                <a:solidFill>
                  <a:srgbClr val="C00000"/>
                </a:solidFill>
              </a:rPr>
              <a:t>Wed</a:t>
            </a:r>
            <a:endParaRPr lang="en-US" sz="1200" b="1" dirty="0">
              <a:solidFill>
                <a:srgbClr val="C00000"/>
              </a:solidFill>
            </a:endParaRPr>
          </a:p>
        </p:txBody>
      </p:sp>
      <p:sp>
        <p:nvSpPr>
          <p:cNvPr id="13" name="Textfeld 12"/>
          <p:cNvSpPr txBox="1"/>
          <p:nvPr/>
        </p:nvSpPr>
        <p:spPr>
          <a:xfrm>
            <a:off x="6660232" y="5661248"/>
            <a:ext cx="792088" cy="257369"/>
          </a:xfrm>
          <a:prstGeom prst="rect">
            <a:avLst/>
          </a:prstGeom>
          <a:noFill/>
        </p:spPr>
        <p:txBody>
          <a:bodyPr wrap="square" tIns="36000" bIns="36000" rtlCol="0">
            <a:spAutoFit/>
          </a:bodyPr>
          <a:lstStyle/>
          <a:p>
            <a:pPr algn="ctr" rtl="0"/>
            <a:r>
              <a:rPr lang="en-US" sz="1200" b="1" i="0" u="none">
                <a:solidFill>
                  <a:srgbClr val="C00000"/>
                </a:solidFill>
              </a:rPr>
              <a:t>Thurs</a:t>
            </a:r>
            <a:endParaRPr lang="en-US" sz="1200" b="1" dirty="0">
              <a:solidFill>
                <a:srgbClr val="C00000"/>
              </a:solidFill>
            </a:endParaRPr>
          </a:p>
        </p:txBody>
      </p:sp>
      <p:sp>
        <p:nvSpPr>
          <p:cNvPr id="14" name="Textfeld 13"/>
          <p:cNvSpPr txBox="1"/>
          <p:nvPr/>
        </p:nvSpPr>
        <p:spPr>
          <a:xfrm>
            <a:off x="7524328" y="5661248"/>
            <a:ext cx="792088" cy="257369"/>
          </a:xfrm>
          <a:prstGeom prst="rect">
            <a:avLst/>
          </a:prstGeom>
          <a:noFill/>
        </p:spPr>
        <p:txBody>
          <a:bodyPr wrap="square" tIns="36000" bIns="36000" rtlCol="0">
            <a:spAutoFit/>
          </a:bodyPr>
          <a:lstStyle/>
          <a:p>
            <a:pPr algn="ctr" rtl="0"/>
            <a:r>
              <a:rPr lang="en-US" sz="1200" b="1" i="0" u="none">
                <a:solidFill>
                  <a:srgbClr val="C00000"/>
                </a:solidFill>
              </a:rPr>
              <a:t>Fri</a:t>
            </a:r>
            <a:endParaRPr lang="en-US" sz="1200" b="1" dirty="0">
              <a:solidFill>
                <a:srgbClr val="C00000"/>
              </a:solidFill>
            </a:endParaRPr>
          </a:p>
        </p:txBody>
      </p:sp>
      <p:sp>
        <p:nvSpPr>
          <p:cNvPr id="15" name="Textfeld 14"/>
          <p:cNvSpPr txBox="1"/>
          <p:nvPr/>
        </p:nvSpPr>
        <p:spPr>
          <a:xfrm>
            <a:off x="3419872" y="5661248"/>
            <a:ext cx="792088" cy="257369"/>
          </a:xfrm>
          <a:prstGeom prst="rect">
            <a:avLst/>
          </a:prstGeom>
          <a:noFill/>
        </p:spPr>
        <p:txBody>
          <a:bodyPr wrap="square" tIns="36000" bIns="36000" rtlCol="0">
            <a:spAutoFit/>
          </a:bodyPr>
          <a:lstStyle/>
          <a:p>
            <a:pPr algn="ctr" rtl="0"/>
            <a:r>
              <a:rPr lang="en-US" sz="1200" b="1" i="0" u="none">
                <a:solidFill>
                  <a:srgbClr val="C00000"/>
                </a:solidFill>
              </a:rPr>
              <a:t>Sun</a:t>
            </a:r>
            <a:endParaRPr lang="en-US" sz="1200" b="1" dirty="0">
              <a:solidFill>
                <a:srgbClr val="C00000"/>
              </a:solidFill>
            </a:endParaRPr>
          </a:p>
        </p:txBody>
      </p:sp>
      <p:sp>
        <p:nvSpPr>
          <p:cNvPr id="16" name="Textfeld 15"/>
          <p:cNvSpPr txBox="1"/>
          <p:nvPr/>
        </p:nvSpPr>
        <p:spPr>
          <a:xfrm>
            <a:off x="2627784" y="5661248"/>
            <a:ext cx="792088" cy="257369"/>
          </a:xfrm>
          <a:prstGeom prst="rect">
            <a:avLst/>
          </a:prstGeom>
          <a:noFill/>
        </p:spPr>
        <p:txBody>
          <a:bodyPr wrap="square" tIns="36000" bIns="36000" rtlCol="0">
            <a:spAutoFit/>
          </a:bodyPr>
          <a:lstStyle/>
          <a:p>
            <a:pPr algn="ctr" rtl="0"/>
            <a:r>
              <a:rPr lang="en-US" sz="1200" b="1" i="0" u="none">
                <a:solidFill>
                  <a:srgbClr val="C00000"/>
                </a:solidFill>
              </a:rPr>
              <a:t>Sat</a:t>
            </a:r>
            <a:endParaRPr lang="en-US" sz="1200" b="1" dirty="0">
              <a:solidFill>
                <a:srgbClr val="C00000"/>
              </a:solidFill>
            </a:endParaRPr>
          </a:p>
        </p:txBody>
      </p:sp>
      <p:sp>
        <p:nvSpPr>
          <p:cNvPr id="17" name="Textfeld 16"/>
          <p:cNvSpPr txBox="1"/>
          <p:nvPr/>
        </p:nvSpPr>
        <p:spPr>
          <a:xfrm>
            <a:off x="1763688" y="5661248"/>
            <a:ext cx="792088" cy="257369"/>
          </a:xfrm>
          <a:prstGeom prst="rect">
            <a:avLst/>
          </a:prstGeom>
          <a:noFill/>
        </p:spPr>
        <p:txBody>
          <a:bodyPr wrap="square" tIns="36000" bIns="36000" rtlCol="0">
            <a:spAutoFit/>
          </a:bodyPr>
          <a:lstStyle/>
          <a:p>
            <a:pPr algn="ctr" rtl="0"/>
            <a:r>
              <a:rPr lang="en-US" sz="1200" b="1" i="0" u="none">
                <a:solidFill>
                  <a:srgbClr val="C00000"/>
                </a:solidFill>
              </a:rPr>
              <a:t>Fri</a:t>
            </a:r>
            <a:endParaRPr lang="en-US" sz="1200" b="1" dirty="0">
              <a:solidFill>
                <a:srgbClr val="C00000"/>
              </a:solidFill>
            </a:endParaRPr>
          </a:p>
        </p:txBody>
      </p:sp>
      <p:sp>
        <p:nvSpPr>
          <p:cNvPr id="18" name="Textfeld 17"/>
          <p:cNvSpPr txBox="1"/>
          <p:nvPr/>
        </p:nvSpPr>
        <p:spPr>
          <a:xfrm>
            <a:off x="4644008" y="1412776"/>
            <a:ext cx="1367683" cy="338554"/>
          </a:xfrm>
          <a:prstGeom prst="rect">
            <a:avLst/>
          </a:prstGeom>
          <a:noFill/>
        </p:spPr>
        <p:txBody>
          <a:bodyPr wrap="none" rtlCol="0">
            <a:spAutoFit/>
          </a:bodyPr>
          <a:lstStyle/>
          <a:p>
            <a:pPr algn="ctr" rtl="0"/>
            <a:r>
              <a:rPr lang="en-US" sz="1600" b="1" i="0" u="none">
                <a:solidFill>
                  <a:srgbClr val="C00000"/>
                </a:solidFill>
              </a:rPr>
              <a:t>Treatment</a:t>
            </a:r>
            <a:endParaRPr lang="en-US" sz="1600" b="1" dirty="0">
              <a:solidFill>
                <a:srgbClr val="C00000"/>
              </a:solidFill>
            </a:endParaRPr>
          </a:p>
        </p:txBody>
      </p:sp>
      <p:cxnSp>
        <p:nvCxnSpPr>
          <p:cNvPr id="20" name="Gerade Verbindung 19"/>
          <p:cNvCxnSpPr/>
          <p:nvPr/>
        </p:nvCxnSpPr>
        <p:spPr bwMode="auto">
          <a:xfrm>
            <a:off x="4355976" y="4221088"/>
            <a:ext cx="72008" cy="504056"/>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2" name="Gerade Verbindung 21"/>
          <p:cNvCxnSpPr/>
          <p:nvPr/>
        </p:nvCxnSpPr>
        <p:spPr bwMode="auto">
          <a:xfrm flipH="1">
            <a:off x="4788024" y="4221088"/>
            <a:ext cx="72008" cy="288032"/>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6" name="Gerade Verbindung 25"/>
          <p:cNvCxnSpPr/>
          <p:nvPr/>
        </p:nvCxnSpPr>
        <p:spPr bwMode="auto">
          <a:xfrm>
            <a:off x="4619405" y="4221088"/>
            <a:ext cx="0" cy="144016"/>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8" name="Gerade Verbindung 27"/>
          <p:cNvCxnSpPr/>
          <p:nvPr/>
        </p:nvCxnSpPr>
        <p:spPr bwMode="auto">
          <a:xfrm flipH="1">
            <a:off x="4644008" y="1700808"/>
            <a:ext cx="288032" cy="216024"/>
          </a:xfrm>
          <a:prstGeom prst="line">
            <a:avLst/>
          </a:prstGeom>
          <a:solidFill>
            <a:schemeClr val="accent1"/>
          </a:solidFill>
          <a:ln w="19050" cap="flat" cmpd="sng" algn="ctr">
            <a:solidFill>
              <a:srgbClr val="023AD2"/>
            </a:solidFill>
            <a:prstDash val="solid"/>
            <a:round/>
            <a:headEnd type="none" w="med" len="med"/>
            <a:tailEnd type="none" w="med" len="med"/>
          </a:ln>
          <a:effectLst/>
        </p:spPr>
      </p:cxnSp>
      <p:cxnSp>
        <p:nvCxnSpPr>
          <p:cNvPr id="30" name="Gerade Verbindung 29"/>
          <p:cNvCxnSpPr/>
          <p:nvPr/>
        </p:nvCxnSpPr>
        <p:spPr bwMode="auto">
          <a:xfrm>
            <a:off x="2267744" y="5229200"/>
            <a:ext cx="2160240"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33" name="Gerade Verbindung 32"/>
          <p:cNvCxnSpPr/>
          <p:nvPr/>
        </p:nvCxnSpPr>
        <p:spPr bwMode="auto">
          <a:xfrm>
            <a:off x="4788024" y="5229200"/>
            <a:ext cx="504056"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Overall change in leg volume (absolute)</a:t>
            </a:r>
          </a:p>
        </p:txBody>
      </p:sp>
      <p:sp>
        <p:nvSpPr>
          <p:cNvPr id="10" name="Textfeld 9"/>
          <p:cNvSpPr txBox="1"/>
          <p:nvPr/>
        </p:nvSpPr>
        <p:spPr>
          <a:xfrm>
            <a:off x="2483768" y="1988840"/>
            <a:ext cx="608106"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p=.004</a:t>
            </a:r>
            <a:endParaRPr lang="en-US" sz="1000" b="1" dirty="0"/>
          </a:p>
        </p:txBody>
      </p:sp>
      <p:sp>
        <p:nvSpPr>
          <p:cNvPr id="11" name="Textfeld 10"/>
          <p:cNvSpPr txBox="1"/>
          <p:nvPr/>
        </p:nvSpPr>
        <p:spPr>
          <a:xfrm>
            <a:off x="3851920" y="1988840"/>
            <a:ext cx="608106"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p=.001</a:t>
            </a:r>
            <a:endParaRPr lang="en-US" sz="1000" b="1" dirty="0"/>
          </a:p>
        </p:txBody>
      </p:sp>
      <p:sp>
        <p:nvSpPr>
          <p:cNvPr id="12" name="Textfeld 11"/>
          <p:cNvSpPr txBox="1"/>
          <p:nvPr/>
        </p:nvSpPr>
        <p:spPr>
          <a:xfrm>
            <a:off x="5292080" y="198884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p=.248</a:t>
            </a:r>
            <a:endParaRPr lang="en-US" sz="1000" b="1" dirty="0"/>
          </a:p>
        </p:txBody>
      </p:sp>
      <p:sp>
        <p:nvSpPr>
          <p:cNvPr id="13" name="Textfeld 12"/>
          <p:cNvSpPr txBox="1"/>
          <p:nvPr/>
        </p:nvSpPr>
        <p:spPr>
          <a:xfrm>
            <a:off x="6732240" y="198884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p=.063</a:t>
            </a:r>
            <a:endParaRPr lang="en-US" sz="1000" b="1" dirty="0"/>
          </a:p>
        </p:txBody>
      </p:sp>
      <p:grpSp>
        <p:nvGrpSpPr>
          <p:cNvPr id="2" name="Gruppieren 12"/>
          <p:cNvGrpSpPr/>
          <p:nvPr/>
        </p:nvGrpSpPr>
        <p:grpSpPr>
          <a:xfrm>
            <a:off x="3419872" y="1412776"/>
            <a:ext cx="1368152" cy="216024"/>
            <a:chOff x="2699792" y="1268760"/>
            <a:chExt cx="1368152" cy="216024"/>
          </a:xfrm>
        </p:grpSpPr>
        <p:grpSp>
          <p:nvGrpSpPr>
            <p:cNvPr id="4" name="Gruppieren 15"/>
            <p:cNvGrpSpPr/>
            <p:nvPr/>
          </p:nvGrpSpPr>
          <p:grpSpPr>
            <a:xfrm>
              <a:off x="2699792" y="1340768"/>
              <a:ext cx="1368152" cy="144016"/>
              <a:chOff x="2699792" y="1340768"/>
              <a:chExt cx="1368152" cy="144016"/>
            </a:xfrm>
          </p:grpSpPr>
          <p:cxnSp>
            <p:nvCxnSpPr>
              <p:cNvPr id="16" name="Gerade Verbindung 15"/>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Gerade Verbindung 16"/>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Gerade Verbindung 17"/>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5" name="Textfeld 14"/>
            <p:cNvSpPr txBox="1"/>
            <p:nvPr/>
          </p:nvSpPr>
          <p:spPr>
            <a:xfrm>
              <a:off x="3131840" y="1268760"/>
              <a:ext cx="736346" cy="153888"/>
            </a:xfrm>
            <a:prstGeom prst="rect">
              <a:avLst/>
            </a:prstGeom>
            <a:solidFill>
              <a:schemeClr val="bg1">
                <a:lumMod val="95000"/>
              </a:schemeClr>
            </a:solidFill>
          </p:spPr>
          <p:txBody>
            <a:bodyPr wrap="none" lIns="36000" tIns="0" rIns="36000" bIns="0" rtlCol="0">
              <a:spAutoFit/>
            </a:bodyPr>
            <a:lstStyle/>
            <a:p>
              <a:pPr algn="l" rtl="0"/>
              <a:r>
                <a:rPr lang="en-US" sz="1000" b="1" i="0" u="none"/>
                <a:t>sT - p=.066</a:t>
              </a:r>
              <a:endParaRPr lang="en-US" sz="1000" b="1" dirty="0"/>
            </a:p>
          </p:txBody>
        </p:sp>
      </p:grpSp>
      <p:grpSp>
        <p:nvGrpSpPr>
          <p:cNvPr id="5" name="Gruppieren 24"/>
          <p:cNvGrpSpPr/>
          <p:nvPr/>
        </p:nvGrpSpPr>
        <p:grpSpPr>
          <a:xfrm>
            <a:off x="6228184" y="1412776"/>
            <a:ext cx="1368152" cy="216024"/>
            <a:chOff x="2699792" y="1268760"/>
            <a:chExt cx="1368152" cy="216024"/>
          </a:xfrm>
        </p:grpSpPr>
        <p:grpSp>
          <p:nvGrpSpPr>
            <p:cNvPr id="7" name="Gruppieren 27"/>
            <p:cNvGrpSpPr/>
            <p:nvPr/>
          </p:nvGrpSpPr>
          <p:grpSpPr>
            <a:xfrm>
              <a:off x="2699792" y="1340768"/>
              <a:ext cx="1368152" cy="144016"/>
              <a:chOff x="2699792" y="1340768"/>
              <a:chExt cx="1368152" cy="144016"/>
            </a:xfrm>
          </p:grpSpPr>
          <p:cxnSp>
            <p:nvCxnSpPr>
              <p:cNvPr id="22" name="Gerade Verbindung 21"/>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Gerade Verbindung 22"/>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Gerade Verbindung 23"/>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1" name="Textfeld 20"/>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p=.402</a:t>
              </a:r>
              <a:endParaRPr lang="en-US" sz="1000" b="1" dirty="0"/>
            </a:p>
          </p:txBody>
        </p:sp>
      </p:grpSp>
      <p:grpSp>
        <p:nvGrpSpPr>
          <p:cNvPr id="8" name="Gruppieren 24"/>
          <p:cNvGrpSpPr/>
          <p:nvPr/>
        </p:nvGrpSpPr>
        <p:grpSpPr>
          <a:xfrm>
            <a:off x="4788024" y="1268760"/>
            <a:ext cx="2808312" cy="153888"/>
            <a:chOff x="4788024" y="1268760"/>
            <a:chExt cx="2808312" cy="153888"/>
          </a:xfrm>
        </p:grpSpPr>
        <p:cxnSp>
          <p:nvCxnSpPr>
            <p:cNvPr id="26" name="Gerade Verbindung 25"/>
            <p:cNvCxnSpPr/>
            <p:nvPr/>
          </p:nvCxnSpPr>
          <p:spPr bwMode="auto">
            <a:xfrm>
              <a:off x="4788024" y="1340768"/>
              <a:ext cx="28083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feld 26"/>
            <p:cNvSpPr txBox="1"/>
            <p:nvPr/>
          </p:nvSpPr>
          <p:spPr>
            <a:xfrm>
              <a:off x="5940152" y="1268760"/>
              <a:ext cx="657800"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p=.000</a:t>
              </a:r>
              <a:endParaRPr lang="en-US" sz="1000" b="1" dirty="0"/>
            </a:p>
          </p:txBody>
        </p:sp>
      </p:grpSp>
      <p:grpSp>
        <p:nvGrpSpPr>
          <p:cNvPr id="9" name="Gruppieren 27"/>
          <p:cNvGrpSpPr/>
          <p:nvPr/>
        </p:nvGrpSpPr>
        <p:grpSpPr>
          <a:xfrm>
            <a:off x="3419872" y="1124744"/>
            <a:ext cx="2808312" cy="153888"/>
            <a:chOff x="3419872" y="1124744"/>
            <a:chExt cx="2808312" cy="153888"/>
          </a:xfrm>
        </p:grpSpPr>
        <p:cxnSp>
          <p:nvCxnSpPr>
            <p:cNvPr id="29" name="Gerade Verbindung 28"/>
            <p:cNvCxnSpPr/>
            <p:nvPr/>
          </p:nvCxnSpPr>
          <p:spPr bwMode="auto">
            <a:xfrm>
              <a:off x="3419872" y="1196752"/>
              <a:ext cx="28083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Textfeld 29"/>
            <p:cNvSpPr txBox="1"/>
            <p:nvPr/>
          </p:nvSpPr>
          <p:spPr>
            <a:xfrm>
              <a:off x="4572000" y="1124744"/>
              <a:ext cx="558414"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p=.002</a:t>
              </a:r>
              <a:endParaRPr lang="en-US" sz="1000" b="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Overall change in knee volume (absolute)</a:t>
            </a:r>
          </a:p>
        </p:txBody>
      </p:sp>
      <p:sp>
        <p:nvSpPr>
          <p:cNvPr id="10" name="Textfeld 9"/>
          <p:cNvSpPr txBox="1"/>
          <p:nvPr/>
        </p:nvSpPr>
        <p:spPr>
          <a:xfrm>
            <a:off x="2483768" y="1988840"/>
            <a:ext cx="608106"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p=.003</a:t>
            </a:r>
            <a:endParaRPr lang="en-US" sz="1000" b="1" dirty="0"/>
          </a:p>
        </p:txBody>
      </p:sp>
      <p:sp>
        <p:nvSpPr>
          <p:cNvPr id="11" name="Textfeld 10"/>
          <p:cNvSpPr txBox="1"/>
          <p:nvPr/>
        </p:nvSpPr>
        <p:spPr>
          <a:xfrm>
            <a:off x="3851920" y="1988840"/>
            <a:ext cx="608106"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p=.003</a:t>
            </a:r>
            <a:endParaRPr lang="en-US" sz="1000" b="1" dirty="0"/>
          </a:p>
        </p:txBody>
      </p:sp>
      <p:sp>
        <p:nvSpPr>
          <p:cNvPr id="12" name="Textfeld 11"/>
          <p:cNvSpPr txBox="1"/>
          <p:nvPr/>
        </p:nvSpPr>
        <p:spPr>
          <a:xfrm>
            <a:off x="5292080" y="198884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p=.990</a:t>
            </a:r>
            <a:endParaRPr lang="en-US" sz="1000" b="1" dirty="0"/>
          </a:p>
        </p:txBody>
      </p:sp>
      <p:sp>
        <p:nvSpPr>
          <p:cNvPr id="13" name="Textfeld 12"/>
          <p:cNvSpPr txBox="1"/>
          <p:nvPr/>
        </p:nvSpPr>
        <p:spPr>
          <a:xfrm>
            <a:off x="6660232" y="198884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p=.528</a:t>
            </a:r>
            <a:endParaRPr lang="en-US" sz="1000" b="1" dirty="0"/>
          </a:p>
        </p:txBody>
      </p:sp>
      <p:grpSp>
        <p:nvGrpSpPr>
          <p:cNvPr id="2" name="Gruppieren 12"/>
          <p:cNvGrpSpPr/>
          <p:nvPr/>
        </p:nvGrpSpPr>
        <p:grpSpPr>
          <a:xfrm>
            <a:off x="3419872" y="1412776"/>
            <a:ext cx="1368152" cy="216024"/>
            <a:chOff x="2699792" y="1268760"/>
            <a:chExt cx="1368152" cy="216024"/>
          </a:xfrm>
        </p:grpSpPr>
        <p:grpSp>
          <p:nvGrpSpPr>
            <p:cNvPr id="4" name="Gruppieren 15"/>
            <p:cNvGrpSpPr/>
            <p:nvPr/>
          </p:nvGrpSpPr>
          <p:grpSpPr>
            <a:xfrm>
              <a:off x="2699792" y="1340768"/>
              <a:ext cx="1368152" cy="144016"/>
              <a:chOff x="2699792" y="1340768"/>
              <a:chExt cx="1368152" cy="144016"/>
            </a:xfrm>
          </p:grpSpPr>
          <p:cxnSp>
            <p:nvCxnSpPr>
              <p:cNvPr id="16" name="Gerade Verbindung 15"/>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Gerade Verbindung 16"/>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Gerade Verbindung 17"/>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5" name="Textfeld 14"/>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p=.163</a:t>
              </a:r>
              <a:endParaRPr lang="en-US" sz="1000" b="1" dirty="0"/>
            </a:p>
          </p:txBody>
        </p:sp>
      </p:grpSp>
      <p:grpSp>
        <p:nvGrpSpPr>
          <p:cNvPr id="5" name="Gruppieren 24"/>
          <p:cNvGrpSpPr/>
          <p:nvPr/>
        </p:nvGrpSpPr>
        <p:grpSpPr>
          <a:xfrm>
            <a:off x="6228184" y="1412776"/>
            <a:ext cx="1368152" cy="216024"/>
            <a:chOff x="2699792" y="1268760"/>
            <a:chExt cx="1368152" cy="216024"/>
          </a:xfrm>
        </p:grpSpPr>
        <p:grpSp>
          <p:nvGrpSpPr>
            <p:cNvPr id="7" name="Gruppieren 27"/>
            <p:cNvGrpSpPr/>
            <p:nvPr/>
          </p:nvGrpSpPr>
          <p:grpSpPr>
            <a:xfrm>
              <a:off x="2699792" y="1340768"/>
              <a:ext cx="1368152" cy="144016"/>
              <a:chOff x="2699792" y="1340768"/>
              <a:chExt cx="1368152" cy="144016"/>
            </a:xfrm>
          </p:grpSpPr>
          <p:cxnSp>
            <p:nvCxnSpPr>
              <p:cNvPr id="22" name="Gerade Verbindung 21"/>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Gerade Verbindung 22"/>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Gerade Verbindung 23"/>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1" name="Textfeld 20"/>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p=.610</a:t>
              </a:r>
              <a:endParaRPr lang="en-US" sz="1000" b="1" dirty="0"/>
            </a:p>
          </p:txBody>
        </p:sp>
      </p:grpSp>
      <p:grpSp>
        <p:nvGrpSpPr>
          <p:cNvPr id="8" name="Gruppieren 24"/>
          <p:cNvGrpSpPr/>
          <p:nvPr/>
        </p:nvGrpSpPr>
        <p:grpSpPr>
          <a:xfrm>
            <a:off x="4788024" y="1268760"/>
            <a:ext cx="2808312" cy="153888"/>
            <a:chOff x="4788024" y="1268760"/>
            <a:chExt cx="2808312" cy="153888"/>
          </a:xfrm>
        </p:grpSpPr>
        <p:cxnSp>
          <p:nvCxnSpPr>
            <p:cNvPr id="26" name="Gerade Verbindung 25"/>
            <p:cNvCxnSpPr/>
            <p:nvPr/>
          </p:nvCxnSpPr>
          <p:spPr bwMode="auto">
            <a:xfrm>
              <a:off x="4788024" y="1340768"/>
              <a:ext cx="28083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feld 26"/>
            <p:cNvSpPr txBox="1"/>
            <p:nvPr/>
          </p:nvSpPr>
          <p:spPr>
            <a:xfrm>
              <a:off x="5940152" y="1268760"/>
              <a:ext cx="608106"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p=.002</a:t>
              </a:r>
              <a:endParaRPr lang="en-US" sz="1000" b="1" dirty="0"/>
            </a:p>
          </p:txBody>
        </p:sp>
      </p:grpSp>
      <p:grpSp>
        <p:nvGrpSpPr>
          <p:cNvPr id="9" name="Gruppieren 27"/>
          <p:cNvGrpSpPr/>
          <p:nvPr/>
        </p:nvGrpSpPr>
        <p:grpSpPr>
          <a:xfrm>
            <a:off x="3419872" y="1124744"/>
            <a:ext cx="2808312" cy="153888"/>
            <a:chOff x="3419872" y="1124744"/>
            <a:chExt cx="2808312" cy="153888"/>
          </a:xfrm>
        </p:grpSpPr>
        <p:cxnSp>
          <p:nvCxnSpPr>
            <p:cNvPr id="29" name="Gerade Verbindung 28"/>
            <p:cNvCxnSpPr/>
            <p:nvPr/>
          </p:nvCxnSpPr>
          <p:spPr bwMode="auto">
            <a:xfrm>
              <a:off x="3419872" y="1196752"/>
              <a:ext cx="280831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Textfeld 29"/>
            <p:cNvSpPr txBox="1"/>
            <p:nvPr/>
          </p:nvSpPr>
          <p:spPr>
            <a:xfrm>
              <a:off x="4572000" y="1124744"/>
              <a:ext cx="608106" cy="153888"/>
            </a:xfrm>
            <a:prstGeom prst="rect">
              <a:avLst/>
            </a:prstGeom>
            <a:solidFill>
              <a:schemeClr val="bg1">
                <a:lumMod val="95000"/>
              </a:schemeClr>
            </a:solidFill>
          </p:spPr>
          <p:txBody>
            <a:bodyPr wrap="none" lIns="36000" tIns="0" rIns="36000" bIns="0" rtlCol="0">
              <a:spAutoFit/>
            </a:bodyPr>
            <a:lstStyle/>
            <a:p>
              <a:pPr algn="l" rtl="0"/>
              <a:r>
                <a:rPr lang="en-US" sz="1000" b="1" i="0" u="none"/>
                <a:t>** p=.003</a:t>
              </a:r>
              <a:endParaRPr lang="en-US" sz="1000" b="1"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Change in leg volume (percentage-based)</a:t>
            </a:r>
          </a:p>
        </p:txBody>
      </p:sp>
      <p:grpSp>
        <p:nvGrpSpPr>
          <p:cNvPr id="2" name="Gruppieren 32"/>
          <p:cNvGrpSpPr/>
          <p:nvPr/>
        </p:nvGrpSpPr>
        <p:grpSpPr>
          <a:xfrm>
            <a:off x="2699792" y="1196752"/>
            <a:ext cx="1368152" cy="216024"/>
            <a:chOff x="2699792" y="1268760"/>
            <a:chExt cx="1368152" cy="216024"/>
          </a:xfrm>
        </p:grpSpPr>
        <p:grpSp>
          <p:nvGrpSpPr>
            <p:cNvPr id="4" name="Gruppieren 11"/>
            <p:cNvGrpSpPr/>
            <p:nvPr/>
          </p:nvGrpSpPr>
          <p:grpSpPr>
            <a:xfrm>
              <a:off x="2699792" y="1340768"/>
              <a:ext cx="1368152" cy="144016"/>
              <a:chOff x="2699792" y="1340768"/>
              <a:chExt cx="1368152" cy="144016"/>
            </a:xfrm>
          </p:grpSpPr>
          <p:cxnSp>
            <p:nvCxnSpPr>
              <p:cNvPr id="36" name="Gerade Verbindung 35"/>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Gerade Verbindung 36"/>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Gerade Verbindung 37"/>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5" name="Textfeld 34"/>
            <p:cNvSpPr txBox="1"/>
            <p:nvPr/>
          </p:nvSpPr>
          <p:spPr>
            <a:xfrm>
              <a:off x="3131840" y="1268760"/>
              <a:ext cx="736346" cy="153888"/>
            </a:xfrm>
            <a:prstGeom prst="rect">
              <a:avLst/>
            </a:prstGeom>
            <a:solidFill>
              <a:schemeClr val="bg1">
                <a:lumMod val="95000"/>
              </a:schemeClr>
            </a:solidFill>
          </p:spPr>
          <p:txBody>
            <a:bodyPr wrap="none" lIns="36000" tIns="0" rIns="36000" bIns="0" rtlCol="0">
              <a:spAutoFit/>
            </a:bodyPr>
            <a:lstStyle/>
            <a:p>
              <a:pPr algn="l" rtl="0"/>
              <a:r>
                <a:rPr lang="en-US" sz="1000" b="1" i="0" u="none"/>
                <a:t>sT - p=.094</a:t>
              </a:r>
              <a:endParaRPr lang="en-US" sz="1000" b="1" dirty="0"/>
            </a:p>
          </p:txBody>
        </p:sp>
      </p:grpSp>
      <p:grpSp>
        <p:nvGrpSpPr>
          <p:cNvPr id="5" name="Gruppieren 38"/>
          <p:cNvGrpSpPr/>
          <p:nvPr/>
        </p:nvGrpSpPr>
        <p:grpSpPr>
          <a:xfrm>
            <a:off x="3275856" y="1484784"/>
            <a:ext cx="1368152" cy="216024"/>
            <a:chOff x="2699792" y="1268760"/>
            <a:chExt cx="1368152" cy="216024"/>
          </a:xfrm>
        </p:grpSpPr>
        <p:grpSp>
          <p:nvGrpSpPr>
            <p:cNvPr id="7" name="Gruppieren 15"/>
            <p:cNvGrpSpPr/>
            <p:nvPr/>
          </p:nvGrpSpPr>
          <p:grpSpPr>
            <a:xfrm>
              <a:off x="2699792" y="1340768"/>
              <a:ext cx="1368152" cy="144016"/>
              <a:chOff x="2699792" y="1340768"/>
              <a:chExt cx="1368152" cy="144016"/>
            </a:xfrm>
          </p:grpSpPr>
          <p:cxnSp>
            <p:nvCxnSpPr>
              <p:cNvPr id="42" name="Gerade Verbindung 41"/>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Gerade Verbindung 42"/>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Gerade Verbindung 43"/>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1" name="Textfeld 40"/>
            <p:cNvSpPr txBox="1"/>
            <p:nvPr/>
          </p:nvSpPr>
          <p:spPr>
            <a:xfrm>
              <a:off x="3131840" y="1268760"/>
              <a:ext cx="736346" cy="153888"/>
            </a:xfrm>
            <a:prstGeom prst="rect">
              <a:avLst/>
            </a:prstGeom>
            <a:solidFill>
              <a:schemeClr val="bg1">
                <a:lumMod val="95000"/>
              </a:schemeClr>
            </a:solidFill>
          </p:spPr>
          <p:txBody>
            <a:bodyPr wrap="none" lIns="36000" tIns="0" rIns="36000" bIns="0" rtlCol="0">
              <a:spAutoFit/>
            </a:bodyPr>
            <a:lstStyle/>
            <a:p>
              <a:pPr algn="l" rtl="0"/>
              <a:r>
                <a:rPr lang="en-US" sz="1000" b="1" i="0" u="none"/>
                <a:t>sT - p=.071</a:t>
              </a:r>
              <a:endParaRPr lang="en-US" sz="1000" b="1" dirty="0"/>
            </a:p>
          </p:txBody>
        </p:sp>
      </p:grpSp>
      <p:grpSp>
        <p:nvGrpSpPr>
          <p:cNvPr id="8" name="Gruppieren 44"/>
          <p:cNvGrpSpPr/>
          <p:nvPr/>
        </p:nvGrpSpPr>
        <p:grpSpPr>
          <a:xfrm>
            <a:off x="5508104" y="1196752"/>
            <a:ext cx="1368152" cy="216024"/>
            <a:chOff x="2699792" y="1268760"/>
            <a:chExt cx="1368152" cy="216024"/>
          </a:xfrm>
        </p:grpSpPr>
        <p:grpSp>
          <p:nvGrpSpPr>
            <p:cNvPr id="9" name="Gruppieren 21"/>
            <p:cNvGrpSpPr/>
            <p:nvPr/>
          </p:nvGrpSpPr>
          <p:grpSpPr>
            <a:xfrm>
              <a:off x="2699792" y="1340768"/>
              <a:ext cx="1368152" cy="144016"/>
              <a:chOff x="2699792" y="1340768"/>
              <a:chExt cx="1368152" cy="144016"/>
            </a:xfrm>
          </p:grpSpPr>
          <p:cxnSp>
            <p:nvCxnSpPr>
              <p:cNvPr id="48" name="Gerade Verbindung 47"/>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Gerade Verbindung 48"/>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Gerade Verbindung 49"/>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7" name="Textfeld 46"/>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p=.804</a:t>
              </a:r>
              <a:endParaRPr lang="en-US" sz="1000" b="1" dirty="0"/>
            </a:p>
          </p:txBody>
        </p:sp>
      </p:grpSp>
      <p:grpSp>
        <p:nvGrpSpPr>
          <p:cNvPr id="10" name="Gruppieren 50"/>
          <p:cNvGrpSpPr/>
          <p:nvPr/>
        </p:nvGrpSpPr>
        <p:grpSpPr>
          <a:xfrm>
            <a:off x="6084168" y="1484784"/>
            <a:ext cx="1368152" cy="216024"/>
            <a:chOff x="2699792" y="1268760"/>
            <a:chExt cx="1368152" cy="216024"/>
          </a:xfrm>
        </p:grpSpPr>
        <p:grpSp>
          <p:nvGrpSpPr>
            <p:cNvPr id="11" name="Gruppieren 27"/>
            <p:cNvGrpSpPr/>
            <p:nvPr/>
          </p:nvGrpSpPr>
          <p:grpSpPr>
            <a:xfrm>
              <a:off x="2699792" y="1340768"/>
              <a:ext cx="1368152" cy="144016"/>
              <a:chOff x="2699792" y="1340768"/>
              <a:chExt cx="1368152" cy="144016"/>
            </a:xfrm>
          </p:grpSpPr>
          <p:cxnSp>
            <p:nvCxnSpPr>
              <p:cNvPr id="54" name="Gerade Verbindung 53"/>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Gerade Verbindung 54"/>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Gerade Verbindung 55"/>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53" name="Textfeld 52"/>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p=.873</a:t>
              </a:r>
              <a:endParaRPr lang="en-US" sz="1000" b="1" dirty="0"/>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Change in knee volume (percentage-based)</a:t>
            </a:r>
          </a:p>
        </p:txBody>
      </p:sp>
      <p:grpSp>
        <p:nvGrpSpPr>
          <p:cNvPr id="2" name="Gruppieren 32"/>
          <p:cNvGrpSpPr/>
          <p:nvPr/>
        </p:nvGrpSpPr>
        <p:grpSpPr>
          <a:xfrm>
            <a:off x="2699792" y="1196752"/>
            <a:ext cx="1368152" cy="216024"/>
            <a:chOff x="2699792" y="1268760"/>
            <a:chExt cx="1368152" cy="216024"/>
          </a:xfrm>
        </p:grpSpPr>
        <p:grpSp>
          <p:nvGrpSpPr>
            <p:cNvPr id="4" name="Gruppieren 11"/>
            <p:cNvGrpSpPr/>
            <p:nvPr/>
          </p:nvGrpSpPr>
          <p:grpSpPr>
            <a:xfrm>
              <a:off x="2699792" y="1340768"/>
              <a:ext cx="1368152" cy="144016"/>
              <a:chOff x="2699792" y="1340768"/>
              <a:chExt cx="1368152" cy="144016"/>
            </a:xfrm>
          </p:grpSpPr>
          <p:cxnSp>
            <p:nvCxnSpPr>
              <p:cNvPr id="36" name="Gerade Verbindung 35"/>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Gerade Verbindung 36"/>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Gerade Verbindung 37"/>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5" name="Textfeld 34"/>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p=.251</a:t>
              </a:r>
              <a:endParaRPr lang="en-US" sz="1000" b="1" dirty="0"/>
            </a:p>
          </p:txBody>
        </p:sp>
      </p:grpSp>
      <p:grpSp>
        <p:nvGrpSpPr>
          <p:cNvPr id="5" name="Gruppieren 38"/>
          <p:cNvGrpSpPr/>
          <p:nvPr/>
        </p:nvGrpSpPr>
        <p:grpSpPr>
          <a:xfrm>
            <a:off x="3275856" y="1484784"/>
            <a:ext cx="1368152" cy="216024"/>
            <a:chOff x="2699792" y="1268760"/>
            <a:chExt cx="1368152" cy="216024"/>
          </a:xfrm>
        </p:grpSpPr>
        <p:grpSp>
          <p:nvGrpSpPr>
            <p:cNvPr id="7" name="Gruppieren 15"/>
            <p:cNvGrpSpPr/>
            <p:nvPr/>
          </p:nvGrpSpPr>
          <p:grpSpPr>
            <a:xfrm>
              <a:off x="2699792" y="1340768"/>
              <a:ext cx="1368152" cy="144016"/>
              <a:chOff x="2699792" y="1340768"/>
              <a:chExt cx="1368152" cy="144016"/>
            </a:xfrm>
          </p:grpSpPr>
          <p:cxnSp>
            <p:nvCxnSpPr>
              <p:cNvPr id="42" name="Gerade Verbindung 41"/>
              <p:cNvCxnSpPr/>
              <p:nvPr/>
            </p:nvCxnSpPr>
            <p:spPr bwMode="auto">
              <a:xfrm>
                <a:off x="2699792"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Gerade Verbindung 42"/>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Gerade Verbindung 43"/>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1" name="Textfeld 40"/>
            <p:cNvSpPr txBox="1"/>
            <p:nvPr/>
          </p:nvSpPr>
          <p:spPr>
            <a:xfrm>
              <a:off x="3131840" y="1268760"/>
              <a:ext cx="473454" cy="153888"/>
            </a:xfrm>
            <a:prstGeom prst="rect">
              <a:avLst/>
            </a:prstGeom>
            <a:solidFill>
              <a:schemeClr val="bg1">
                <a:lumMod val="95000"/>
              </a:schemeClr>
            </a:solidFill>
          </p:spPr>
          <p:txBody>
            <a:bodyPr wrap="none" lIns="36000" tIns="0" rIns="36000" bIns="0" rtlCol="0">
              <a:spAutoFit/>
            </a:bodyPr>
            <a:lstStyle/>
            <a:p>
              <a:pPr algn="l" rtl="0"/>
              <a:r>
                <a:rPr lang="en-US" sz="1000" b="1" i="0" u="none"/>
                <a:t>p=.160</a:t>
              </a:r>
              <a:endParaRPr lang="en-US" sz="1000" b="1" dirty="0"/>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Leg volume pre-post treatment</a:t>
            </a:r>
          </a:p>
        </p:txBody>
      </p:sp>
      <p:grpSp>
        <p:nvGrpSpPr>
          <p:cNvPr id="66" name="Gruppieren 65"/>
          <p:cNvGrpSpPr/>
          <p:nvPr/>
        </p:nvGrpSpPr>
        <p:grpSpPr>
          <a:xfrm>
            <a:off x="3779912" y="1484784"/>
            <a:ext cx="792087" cy="153888"/>
            <a:chOff x="3779911" y="1556792"/>
            <a:chExt cx="792087" cy="153888"/>
          </a:xfrm>
        </p:grpSpPr>
        <p:grpSp>
          <p:nvGrpSpPr>
            <p:cNvPr id="20" name="Gruppieren 11"/>
            <p:cNvGrpSpPr/>
            <p:nvPr/>
          </p:nvGrpSpPr>
          <p:grpSpPr>
            <a:xfrm>
              <a:off x="3779911" y="1628800"/>
              <a:ext cx="792087" cy="72008"/>
              <a:chOff x="2699791" y="1340768"/>
              <a:chExt cx="1368153" cy="144016"/>
            </a:xfrm>
          </p:grpSpPr>
          <p:cxnSp>
            <p:nvCxnSpPr>
              <p:cNvPr id="22" name="Gerade Verbindung 21"/>
              <p:cNvCxnSpPr/>
              <p:nvPr/>
            </p:nvCxnSpPr>
            <p:spPr bwMode="auto">
              <a:xfrm>
                <a:off x="2699791"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Gerade Verbindung 22"/>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Gerade Verbindung 23"/>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1" name="Textfeld 20"/>
            <p:cNvSpPr txBox="1"/>
            <p:nvPr/>
          </p:nvSpPr>
          <p:spPr>
            <a:xfrm>
              <a:off x="3923928" y="1556792"/>
              <a:ext cx="550398" cy="153888"/>
            </a:xfrm>
            <a:prstGeom prst="rect">
              <a:avLst/>
            </a:prstGeom>
            <a:solidFill>
              <a:schemeClr val="bg1">
                <a:lumMod val="95000"/>
              </a:schemeClr>
            </a:solidFill>
          </p:spPr>
          <p:txBody>
            <a:bodyPr wrap="none" lIns="36000" tIns="0" rIns="36000" bIns="0" rtlCol="0">
              <a:spAutoFit/>
            </a:bodyPr>
            <a:lstStyle/>
            <a:p>
              <a:pPr algn="l" rtl="0"/>
              <a:r>
                <a:rPr lang="en-US" sz="1000" b="0" i="0" u="none"/>
                <a:t>* p=.045</a:t>
              </a:r>
              <a:endParaRPr lang="en-US" sz="1000" dirty="0"/>
            </a:p>
          </p:txBody>
        </p:sp>
      </p:grpSp>
      <p:grpSp>
        <p:nvGrpSpPr>
          <p:cNvPr id="33" name="Gruppieren 11"/>
          <p:cNvGrpSpPr/>
          <p:nvPr/>
        </p:nvGrpSpPr>
        <p:grpSpPr>
          <a:xfrm>
            <a:off x="2699792" y="1268760"/>
            <a:ext cx="2520280" cy="144016"/>
            <a:chOff x="2699791" y="1340768"/>
            <a:chExt cx="1368153" cy="144016"/>
          </a:xfrm>
        </p:grpSpPr>
        <p:cxnSp>
          <p:nvCxnSpPr>
            <p:cNvPr id="35" name="Gerade Verbindung 34"/>
            <p:cNvCxnSpPr/>
            <p:nvPr/>
          </p:nvCxnSpPr>
          <p:spPr bwMode="auto">
            <a:xfrm>
              <a:off x="2699791" y="1340768"/>
              <a:ext cx="13681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Gerade Verbindung 35"/>
            <p:cNvCxnSpPr/>
            <p:nvPr/>
          </p:nvCxnSpPr>
          <p:spPr bwMode="auto">
            <a:xfrm>
              <a:off x="2699792"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Gerade Verbindung 36"/>
            <p:cNvCxnSpPr/>
            <p:nvPr/>
          </p:nvCxnSpPr>
          <p:spPr bwMode="auto">
            <a:xfrm>
              <a:off x="4067944" y="1340768"/>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4" name="Textfeld 33"/>
          <p:cNvSpPr txBox="1"/>
          <p:nvPr/>
        </p:nvSpPr>
        <p:spPr>
          <a:xfrm>
            <a:off x="3707904" y="1196752"/>
            <a:ext cx="550398" cy="153888"/>
          </a:xfrm>
          <a:prstGeom prst="rect">
            <a:avLst/>
          </a:prstGeom>
          <a:solidFill>
            <a:schemeClr val="bg1">
              <a:lumMod val="95000"/>
            </a:schemeClr>
          </a:solidFill>
        </p:spPr>
        <p:txBody>
          <a:bodyPr wrap="none" lIns="36000" tIns="0" rIns="36000" bIns="0" rtlCol="0">
            <a:spAutoFit/>
          </a:bodyPr>
          <a:lstStyle/>
          <a:p>
            <a:pPr algn="l" rtl="0"/>
            <a:r>
              <a:rPr lang="en-US" sz="1000" b="0" i="0" u="none"/>
              <a:t>* p=.041</a:t>
            </a:r>
            <a:endParaRPr lang="en-US"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Leg volume: Treatment vs. night rest &amp; weekend</a:t>
            </a:r>
          </a:p>
        </p:txBody>
      </p:sp>
      <p:grpSp>
        <p:nvGrpSpPr>
          <p:cNvPr id="53" name="Gruppieren 52"/>
          <p:cNvGrpSpPr/>
          <p:nvPr/>
        </p:nvGrpSpPr>
        <p:grpSpPr>
          <a:xfrm>
            <a:off x="2483768" y="1196752"/>
            <a:ext cx="864096" cy="288032"/>
            <a:chOff x="2483768" y="1196752"/>
            <a:chExt cx="864096" cy="288032"/>
          </a:xfrm>
        </p:grpSpPr>
        <p:cxnSp>
          <p:nvCxnSpPr>
            <p:cNvPr id="10" name="Gerade Verbindung 9"/>
            <p:cNvCxnSpPr/>
            <p:nvPr/>
          </p:nvCxnSpPr>
          <p:spPr bwMode="auto">
            <a:xfrm>
              <a:off x="2483768"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Gerade Verbindung 10"/>
            <p:cNvCxnSpPr/>
            <p:nvPr/>
          </p:nvCxnSpPr>
          <p:spPr bwMode="auto">
            <a:xfrm>
              <a:off x="24837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Gerade Verbindung 18"/>
            <p:cNvCxnSpPr/>
            <p:nvPr/>
          </p:nvCxnSpPr>
          <p:spPr bwMode="auto">
            <a:xfrm>
              <a:off x="248376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Textfeld 8"/>
            <p:cNvSpPr txBox="1"/>
            <p:nvPr/>
          </p:nvSpPr>
          <p:spPr>
            <a:xfrm>
              <a:off x="2531964" y="1196752"/>
              <a:ext cx="734744" cy="153888"/>
            </a:xfrm>
            <a:prstGeom prst="rect">
              <a:avLst/>
            </a:prstGeom>
            <a:solidFill>
              <a:schemeClr val="bg1">
                <a:lumMod val="95000"/>
              </a:schemeClr>
            </a:solidFill>
          </p:spPr>
          <p:txBody>
            <a:bodyPr wrap="none" lIns="36000" tIns="0" rIns="36000" bIns="0" rtlCol="0">
              <a:spAutoFit/>
            </a:bodyPr>
            <a:lstStyle/>
            <a:p>
              <a:pPr algn="l" rtl="0"/>
              <a:r>
                <a:rPr lang="en-US" sz="1000" b="0" i="0" u="none"/>
                <a:t>*/*** p&lt;.016</a:t>
              </a:r>
              <a:endParaRPr lang="en-US" sz="1000" dirty="0"/>
            </a:p>
          </p:txBody>
        </p:sp>
        <p:cxnSp>
          <p:nvCxnSpPr>
            <p:cNvPr id="24" name="Gerade Verbindung 23"/>
            <p:cNvCxnSpPr/>
            <p:nvPr/>
          </p:nvCxnSpPr>
          <p:spPr bwMode="auto">
            <a:xfrm>
              <a:off x="298782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Gerade Verbindung 24"/>
            <p:cNvCxnSpPr/>
            <p:nvPr/>
          </p:nvCxnSpPr>
          <p:spPr bwMode="auto">
            <a:xfrm>
              <a:off x="3347864"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Gerade Verbindung 25"/>
            <p:cNvCxnSpPr/>
            <p:nvPr/>
          </p:nvCxnSpPr>
          <p:spPr bwMode="auto">
            <a:xfrm>
              <a:off x="334786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Gerade Verbindung 26"/>
            <p:cNvCxnSpPr/>
            <p:nvPr/>
          </p:nvCxnSpPr>
          <p:spPr bwMode="auto">
            <a:xfrm>
              <a:off x="2987824"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4" name="Gruppieren 53"/>
          <p:cNvGrpSpPr/>
          <p:nvPr/>
        </p:nvGrpSpPr>
        <p:grpSpPr>
          <a:xfrm>
            <a:off x="3779912" y="1196752"/>
            <a:ext cx="864096" cy="288032"/>
            <a:chOff x="3779912" y="1196752"/>
            <a:chExt cx="864096" cy="288032"/>
          </a:xfrm>
        </p:grpSpPr>
        <p:cxnSp>
          <p:nvCxnSpPr>
            <p:cNvPr id="35" name="Gerade Verbindung 34"/>
            <p:cNvCxnSpPr/>
            <p:nvPr/>
          </p:nvCxnSpPr>
          <p:spPr bwMode="auto">
            <a:xfrm>
              <a:off x="3779912"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Gerade Verbindung 35"/>
            <p:cNvCxnSpPr/>
            <p:nvPr/>
          </p:nvCxnSpPr>
          <p:spPr bwMode="auto">
            <a:xfrm>
              <a:off x="3779912"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Gerade Verbindung 36"/>
            <p:cNvCxnSpPr/>
            <p:nvPr/>
          </p:nvCxnSpPr>
          <p:spPr bwMode="auto">
            <a:xfrm>
              <a:off x="3779912"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Textfeld 37"/>
            <p:cNvSpPr txBox="1"/>
            <p:nvPr/>
          </p:nvSpPr>
          <p:spPr>
            <a:xfrm>
              <a:off x="3828108" y="1196752"/>
              <a:ext cx="734744" cy="153888"/>
            </a:xfrm>
            <a:prstGeom prst="rect">
              <a:avLst/>
            </a:prstGeom>
            <a:solidFill>
              <a:schemeClr val="bg1">
                <a:lumMod val="95000"/>
              </a:schemeClr>
            </a:solidFill>
          </p:spPr>
          <p:txBody>
            <a:bodyPr wrap="none" lIns="36000" tIns="0" rIns="36000" bIns="0" rtlCol="0">
              <a:spAutoFit/>
            </a:bodyPr>
            <a:lstStyle/>
            <a:p>
              <a:pPr algn="l" rtl="0"/>
              <a:r>
                <a:rPr lang="en-US" sz="1000" b="0" i="0" u="none"/>
                <a:t>**/** p&lt;.006</a:t>
              </a:r>
              <a:endParaRPr lang="en-US" sz="1000" dirty="0"/>
            </a:p>
          </p:txBody>
        </p:sp>
        <p:cxnSp>
          <p:nvCxnSpPr>
            <p:cNvPr id="49" name="Gerade Verbindung 48"/>
            <p:cNvCxnSpPr/>
            <p:nvPr/>
          </p:nvCxnSpPr>
          <p:spPr bwMode="auto">
            <a:xfrm>
              <a:off x="42839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Gerade Verbindung 49"/>
            <p:cNvCxnSpPr/>
            <p:nvPr/>
          </p:nvCxnSpPr>
          <p:spPr bwMode="auto">
            <a:xfrm>
              <a:off x="464400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Gerade Verbindung 50"/>
            <p:cNvCxnSpPr/>
            <p:nvPr/>
          </p:nvCxnSpPr>
          <p:spPr bwMode="auto">
            <a:xfrm>
              <a:off x="464400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Gerade Verbindung 51"/>
            <p:cNvCxnSpPr/>
            <p:nvPr/>
          </p:nvCxnSpPr>
          <p:spPr bwMode="auto">
            <a:xfrm>
              <a:off x="4283968"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5" name="Gruppieren 54"/>
          <p:cNvGrpSpPr/>
          <p:nvPr/>
        </p:nvGrpSpPr>
        <p:grpSpPr>
          <a:xfrm>
            <a:off x="5076056" y="1196752"/>
            <a:ext cx="864096" cy="288032"/>
            <a:chOff x="2483768" y="1196752"/>
            <a:chExt cx="864096" cy="288032"/>
          </a:xfrm>
        </p:grpSpPr>
        <p:cxnSp>
          <p:nvCxnSpPr>
            <p:cNvPr id="56" name="Gerade Verbindung 55"/>
            <p:cNvCxnSpPr/>
            <p:nvPr/>
          </p:nvCxnSpPr>
          <p:spPr bwMode="auto">
            <a:xfrm>
              <a:off x="2483768"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Gerade Verbindung 56"/>
            <p:cNvCxnSpPr/>
            <p:nvPr/>
          </p:nvCxnSpPr>
          <p:spPr bwMode="auto">
            <a:xfrm>
              <a:off x="24837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Gerade Verbindung 57"/>
            <p:cNvCxnSpPr/>
            <p:nvPr/>
          </p:nvCxnSpPr>
          <p:spPr bwMode="auto">
            <a:xfrm>
              <a:off x="248376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9" name="Textfeld 58"/>
            <p:cNvSpPr txBox="1"/>
            <p:nvPr/>
          </p:nvSpPr>
          <p:spPr>
            <a:xfrm>
              <a:off x="2531964" y="1196752"/>
              <a:ext cx="635358" cy="153888"/>
            </a:xfrm>
            <a:prstGeom prst="rect">
              <a:avLst/>
            </a:prstGeom>
            <a:solidFill>
              <a:schemeClr val="bg1">
                <a:lumMod val="95000"/>
              </a:schemeClr>
            </a:solidFill>
          </p:spPr>
          <p:txBody>
            <a:bodyPr wrap="none" lIns="36000" tIns="0" rIns="36000" bIns="0" rtlCol="0">
              <a:spAutoFit/>
            </a:bodyPr>
            <a:lstStyle/>
            <a:p>
              <a:pPr algn="l" rtl="0"/>
              <a:r>
                <a:rPr lang="en-US" sz="1000" b="0" i="0" u="none"/>
                <a:t>*/* p&lt;.030</a:t>
              </a:r>
              <a:endParaRPr lang="en-US" sz="1000" dirty="0"/>
            </a:p>
          </p:txBody>
        </p:sp>
        <p:cxnSp>
          <p:nvCxnSpPr>
            <p:cNvPr id="60" name="Gerade Verbindung 59"/>
            <p:cNvCxnSpPr/>
            <p:nvPr/>
          </p:nvCxnSpPr>
          <p:spPr bwMode="auto">
            <a:xfrm>
              <a:off x="298782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Gerade Verbindung 60"/>
            <p:cNvCxnSpPr/>
            <p:nvPr/>
          </p:nvCxnSpPr>
          <p:spPr bwMode="auto">
            <a:xfrm>
              <a:off x="3347864"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Gerade Verbindung 61"/>
            <p:cNvCxnSpPr/>
            <p:nvPr/>
          </p:nvCxnSpPr>
          <p:spPr bwMode="auto">
            <a:xfrm>
              <a:off x="334786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Gerade Verbindung 62"/>
            <p:cNvCxnSpPr/>
            <p:nvPr/>
          </p:nvCxnSpPr>
          <p:spPr bwMode="auto">
            <a:xfrm>
              <a:off x="2987824"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4" name="Gruppieren 63"/>
          <p:cNvGrpSpPr/>
          <p:nvPr/>
        </p:nvGrpSpPr>
        <p:grpSpPr>
          <a:xfrm>
            <a:off x="6372200" y="1196752"/>
            <a:ext cx="864096" cy="288032"/>
            <a:chOff x="3779912" y="1196752"/>
            <a:chExt cx="864096" cy="288032"/>
          </a:xfrm>
        </p:grpSpPr>
        <p:cxnSp>
          <p:nvCxnSpPr>
            <p:cNvPr id="65" name="Gerade Verbindung 64"/>
            <p:cNvCxnSpPr/>
            <p:nvPr/>
          </p:nvCxnSpPr>
          <p:spPr bwMode="auto">
            <a:xfrm>
              <a:off x="3779912"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Gerade Verbindung 65"/>
            <p:cNvCxnSpPr/>
            <p:nvPr/>
          </p:nvCxnSpPr>
          <p:spPr bwMode="auto">
            <a:xfrm>
              <a:off x="3779912"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Gerade Verbindung 66"/>
            <p:cNvCxnSpPr/>
            <p:nvPr/>
          </p:nvCxnSpPr>
          <p:spPr bwMode="auto">
            <a:xfrm>
              <a:off x="3779912"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Textfeld 67"/>
            <p:cNvSpPr txBox="1"/>
            <p:nvPr/>
          </p:nvSpPr>
          <p:spPr>
            <a:xfrm>
              <a:off x="3828108" y="1196752"/>
              <a:ext cx="685050" cy="153888"/>
            </a:xfrm>
            <a:prstGeom prst="rect">
              <a:avLst/>
            </a:prstGeom>
            <a:solidFill>
              <a:schemeClr val="bg1">
                <a:lumMod val="95000"/>
              </a:schemeClr>
            </a:solidFill>
          </p:spPr>
          <p:txBody>
            <a:bodyPr wrap="none" lIns="36000" tIns="0" rIns="36000" bIns="0" rtlCol="0">
              <a:spAutoFit/>
            </a:bodyPr>
            <a:lstStyle/>
            <a:p>
              <a:pPr algn="l" rtl="0"/>
              <a:r>
                <a:rPr lang="en-US" sz="1000" b="0" i="0" u="none"/>
                <a:t>**/* p&lt;.013</a:t>
              </a:r>
              <a:endParaRPr lang="en-US" sz="1000" dirty="0"/>
            </a:p>
          </p:txBody>
        </p:sp>
        <p:cxnSp>
          <p:nvCxnSpPr>
            <p:cNvPr id="69" name="Gerade Verbindung 68"/>
            <p:cNvCxnSpPr/>
            <p:nvPr/>
          </p:nvCxnSpPr>
          <p:spPr bwMode="auto">
            <a:xfrm>
              <a:off x="42839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0" name="Gerade Verbindung 69"/>
            <p:cNvCxnSpPr/>
            <p:nvPr/>
          </p:nvCxnSpPr>
          <p:spPr bwMode="auto">
            <a:xfrm>
              <a:off x="464400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Gerade Verbindung 70"/>
            <p:cNvCxnSpPr/>
            <p:nvPr/>
          </p:nvCxnSpPr>
          <p:spPr bwMode="auto">
            <a:xfrm>
              <a:off x="464400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Gerade Verbindung 71"/>
            <p:cNvCxnSpPr/>
            <p:nvPr/>
          </p:nvCxnSpPr>
          <p:spPr bwMode="auto">
            <a:xfrm>
              <a:off x="4283968"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p:cNvPicPr>
            <a:picLocks noChangeAspect="1" noChangeArrowheads="1"/>
          </p:cNvPicPr>
          <p:nvPr/>
        </p:nvPicPr>
        <p:blipFill>
          <a:blip r:embed="rId3"/>
          <a:srcRect/>
          <a:stretch>
            <a:fillRect/>
          </a:stretch>
        </p:blipFill>
        <p:spPr bwMode="auto">
          <a:xfrm>
            <a:off x="1619672" y="1700808"/>
            <a:ext cx="6995160" cy="4526280"/>
          </a:xfrm>
          <a:prstGeom prst="rect">
            <a:avLst/>
          </a:prstGeom>
          <a:noFill/>
          <a:ln w="9525">
            <a:noFill/>
            <a:miter lim="800000"/>
            <a:headEnd/>
            <a:tailEnd/>
          </a:ln>
          <a:effectLst/>
        </p:spPr>
      </p:pic>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Knee volume: Treatment vs. night rest &amp; weekend</a:t>
            </a:r>
          </a:p>
        </p:txBody>
      </p:sp>
      <p:grpSp>
        <p:nvGrpSpPr>
          <p:cNvPr id="35" name="Gruppieren 34"/>
          <p:cNvGrpSpPr/>
          <p:nvPr/>
        </p:nvGrpSpPr>
        <p:grpSpPr>
          <a:xfrm>
            <a:off x="2483768" y="1196752"/>
            <a:ext cx="864096" cy="288032"/>
            <a:chOff x="2483768" y="1196752"/>
            <a:chExt cx="864096" cy="288032"/>
          </a:xfrm>
        </p:grpSpPr>
        <p:cxnSp>
          <p:nvCxnSpPr>
            <p:cNvPr id="36" name="Gerade Verbindung 35"/>
            <p:cNvCxnSpPr/>
            <p:nvPr/>
          </p:nvCxnSpPr>
          <p:spPr bwMode="auto">
            <a:xfrm>
              <a:off x="2483768"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Gerade Verbindung 36"/>
            <p:cNvCxnSpPr/>
            <p:nvPr/>
          </p:nvCxnSpPr>
          <p:spPr bwMode="auto">
            <a:xfrm>
              <a:off x="24837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Gerade Verbindung 37"/>
            <p:cNvCxnSpPr/>
            <p:nvPr/>
          </p:nvCxnSpPr>
          <p:spPr bwMode="auto">
            <a:xfrm>
              <a:off x="248376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Textfeld 48"/>
            <p:cNvSpPr txBox="1"/>
            <p:nvPr/>
          </p:nvSpPr>
          <p:spPr>
            <a:xfrm>
              <a:off x="2531964" y="1196752"/>
              <a:ext cx="728332" cy="153888"/>
            </a:xfrm>
            <a:prstGeom prst="rect">
              <a:avLst/>
            </a:prstGeom>
            <a:solidFill>
              <a:schemeClr val="bg1">
                <a:lumMod val="95000"/>
              </a:schemeClr>
            </a:solidFill>
          </p:spPr>
          <p:txBody>
            <a:bodyPr wrap="none" lIns="36000" tIns="0" rIns="36000" bIns="0" rtlCol="0">
              <a:spAutoFit/>
            </a:bodyPr>
            <a:lstStyle/>
            <a:p>
              <a:pPr algn="l" rtl="0"/>
              <a:r>
                <a:rPr lang="en-US" sz="1000" b="0" i="0" u="none"/>
                <a:t>sT/* p&lt;.098</a:t>
              </a:r>
              <a:endParaRPr lang="en-US" sz="1000" dirty="0"/>
            </a:p>
          </p:txBody>
        </p:sp>
        <p:cxnSp>
          <p:nvCxnSpPr>
            <p:cNvPr id="50" name="Gerade Verbindung 49"/>
            <p:cNvCxnSpPr/>
            <p:nvPr/>
          </p:nvCxnSpPr>
          <p:spPr bwMode="auto">
            <a:xfrm>
              <a:off x="298782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Gerade Verbindung 50"/>
            <p:cNvCxnSpPr/>
            <p:nvPr/>
          </p:nvCxnSpPr>
          <p:spPr bwMode="auto">
            <a:xfrm>
              <a:off x="3347864"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Gerade Verbindung 51"/>
            <p:cNvCxnSpPr/>
            <p:nvPr/>
          </p:nvCxnSpPr>
          <p:spPr bwMode="auto">
            <a:xfrm>
              <a:off x="334786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Gerade Verbindung 52"/>
            <p:cNvCxnSpPr/>
            <p:nvPr/>
          </p:nvCxnSpPr>
          <p:spPr bwMode="auto">
            <a:xfrm>
              <a:off x="2987824"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4" name="Gruppieren 53"/>
          <p:cNvGrpSpPr/>
          <p:nvPr/>
        </p:nvGrpSpPr>
        <p:grpSpPr>
          <a:xfrm>
            <a:off x="3779912" y="1196752"/>
            <a:ext cx="869502" cy="288032"/>
            <a:chOff x="3779912" y="1196752"/>
            <a:chExt cx="869502" cy="288032"/>
          </a:xfrm>
        </p:grpSpPr>
        <p:cxnSp>
          <p:nvCxnSpPr>
            <p:cNvPr id="55" name="Gerade Verbindung 54"/>
            <p:cNvCxnSpPr/>
            <p:nvPr/>
          </p:nvCxnSpPr>
          <p:spPr bwMode="auto">
            <a:xfrm>
              <a:off x="3779912"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Gerade Verbindung 55"/>
            <p:cNvCxnSpPr/>
            <p:nvPr/>
          </p:nvCxnSpPr>
          <p:spPr bwMode="auto">
            <a:xfrm>
              <a:off x="3779912"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Gerade Verbindung 56"/>
            <p:cNvCxnSpPr/>
            <p:nvPr/>
          </p:nvCxnSpPr>
          <p:spPr bwMode="auto">
            <a:xfrm>
              <a:off x="3779912"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8" name="Textfeld 57"/>
            <p:cNvSpPr txBox="1"/>
            <p:nvPr/>
          </p:nvSpPr>
          <p:spPr>
            <a:xfrm>
              <a:off x="3828108" y="1196752"/>
              <a:ext cx="821306" cy="153888"/>
            </a:xfrm>
            <a:prstGeom prst="rect">
              <a:avLst/>
            </a:prstGeom>
            <a:solidFill>
              <a:schemeClr val="bg1">
                <a:lumMod val="95000"/>
              </a:schemeClr>
            </a:solidFill>
          </p:spPr>
          <p:txBody>
            <a:bodyPr wrap="none" lIns="36000" tIns="0" rIns="36000" bIns="0" rtlCol="0">
              <a:spAutoFit/>
            </a:bodyPr>
            <a:lstStyle/>
            <a:p>
              <a:pPr algn="l" rtl="0"/>
              <a:r>
                <a:rPr lang="en-US" sz="1000" b="0" i="0" u="none"/>
                <a:t>sT/sT p&lt;.079</a:t>
              </a:r>
              <a:endParaRPr lang="en-US" sz="1000" dirty="0"/>
            </a:p>
          </p:txBody>
        </p:sp>
        <p:cxnSp>
          <p:nvCxnSpPr>
            <p:cNvPr id="59" name="Gerade Verbindung 58"/>
            <p:cNvCxnSpPr/>
            <p:nvPr/>
          </p:nvCxnSpPr>
          <p:spPr bwMode="auto">
            <a:xfrm>
              <a:off x="42839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Gerade Verbindung 59"/>
            <p:cNvCxnSpPr/>
            <p:nvPr/>
          </p:nvCxnSpPr>
          <p:spPr bwMode="auto">
            <a:xfrm>
              <a:off x="464400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Gerade Verbindung 60"/>
            <p:cNvCxnSpPr/>
            <p:nvPr/>
          </p:nvCxnSpPr>
          <p:spPr bwMode="auto">
            <a:xfrm>
              <a:off x="464400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Gerade Verbindung 61"/>
            <p:cNvCxnSpPr/>
            <p:nvPr/>
          </p:nvCxnSpPr>
          <p:spPr bwMode="auto">
            <a:xfrm>
              <a:off x="4283968"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63" name="Gruppieren 62"/>
          <p:cNvGrpSpPr/>
          <p:nvPr/>
        </p:nvGrpSpPr>
        <p:grpSpPr>
          <a:xfrm>
            <a:off x="5076056" y="1196752"/>
            <a:ext cx="864096" cy="288032"/>
            <a:chOff x="2483768" y="1196752"/>
            <a:chExt cx="864096" cy="288032"/>
          </a:xfrm>
        </p:grpSpPr>
        <p:cxnSp>
          <p:nvCxnSpPr>
            <p:cNvPr id="64" name="Gerade Verbindung 63"/>
            <p:cNvCxnSpPr/>
            <p:nvPr/>
          </p:nvCxnSpPr>
          <p:spPr bwMode="auto">
            <a:xfrm>
              <a:off x="2483768"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Gerade Verbindung 64"/>
            <p:cNvCxnSpPr/>
            <p:nvPr/>
          </p:nvCxnSpPr>
          <p:spPr bwMode="auto">
            <a:xfrm>
              <a:off x="24837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Gerade Verbindung 65"/>
            <p:cNvCxnSpPr/>
            <p:nvPr/>
          </p:nvCxnSpPr>
          <p:spPr bwMode="auto">
            <a:xfrm>
              <a:off x="248376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7" name="Textfeld 66"/>
            <p:cNvSpPr txBox="1"/>
            <p:nvPr/>
          </p:nvSpPr>
          <p:spPr>
            <a:xfrm>
              <a:off x="2531964" y="1196752"/>
              <a:ext cx="685050" cy="153888"/>
            </a:xfrm>
            <a:prstGeom prst="rect">
              <a:avLst/>
            </a:prstGeom>
            <a:solidFill>
              <a:schemeClr val="bg1">
                <a:lumMod val="95000"/>
              </a:schemeClr>
            </a:solidFill>
          </p:spPr>
          <p:txBody>
            <a:bodyPr wrap="none" lIns="36000" tIns="0" rIns="36000" bIns="0" rtlCol="0">
              <a:spAutoFit/>
            </a:bodyPr>
            <a:lstStyle/>
            <a:p>
              <a:pPr algn="l" rtl="0"/>
              <a:r>
                <a:rPr lang="en-US" sz="1000" b="0" i="0" u="none"/>
                <a:t>**/* p&lt;.014</a:t>
              </a:r>
              <a:endParaRPr lang="en-US" sz="1000" dirty="0"/>
            </a:p>
          </p:txBody>
        </p:sp>
        <p:cxnSp>
          <p:nvCxnSpPr>
            <p:cNvPr id="68" name="Gerade Verbindung 67"/>
            <p:cNvCxnSpPr/>
            <p:nvPr/>
          </p:nvCxnSpPr>
          <p:spPr bwMode="auto">
            <a:xfrm>
              <a:off x="298782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9" name="Gerade Verbindung 68"/>
            <p:cNvCxnSpPr/>
            <p:nvPr/>
          </p:nvCxnSpPr>
          <p:spPr bwMode="auto">
            <a:xfrm>
              <a:off x="3347864"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0" name="Gerade Verbindung 69"/>
            <p:cNvCxnSpPr/>
            <p:nvPr/>
          </p:nvCxnSpPr>
          <p:spPr bwMode="auto">
            <a:xfrm>
              <a:off x="3347864"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Gerade Verbindung 70"/>
            <p:cNvCxnSpPr/>
            <p:nvPr/>
          </p:nvCxnSpPr>
          <p:spPr bwMode="auto">
            <a:xfrm>
              <a:off x="2987824"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72" name="Gruppieren 71"/>
          <p:cNvGrpSpPr/>
          <p:nvPr/>
        </p:nvGrpSpPr>
        <p:grpSpPr>
          <a:xfrm>
            <a:off x="6372200" y="1196752"/>
            <a:ext cx="864096" cy="288032"/>
            <a:chOff x="3779912" y="1196752"/>
            <a:chExt cx="864096" cy="288032"/>
          </a:xfrm>
        </p:grpSpPr>
        <p:cxnSp>
          <p:nvCxnSpPr>
            <p:cNvPr id="73" name="Gerade Verbindung 72"/>
            <p:cNvCxnSpPr/>
            <p:nvPr/>
          </p:nvCxnSpPr>
          <p:spPr bwMode="auto">
            <a:xfrm>
              <a:off x="3779912" y="1268760"/>
              <a:ext cx="8640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4" name="Gerade Verbindung 73"/>
            <p:cNvCxnSpPr/>
            <p:nvPr/>
          </p:nvCxnSpPr>
          <p:spPr bwMode="auto">
            <a:xfrm>
              <a:off x="3779912"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5" name="Gerade Verbindung 74"/>
            <p:cNvCxnSpPr/>
            <p:nvPr/>
          </p:nvCxnSpPr>
          <p:spPr bwMode="auto">
            <a:xfrm>
              <a:off x="3779912"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6" name="Textfeld 75"/>
            <p:cNvSpPr txBox="1"/>
            <p:nvPr/>
          </p:nvSpPr>
          <p:spPr>
            <a:xfrm>
              <a:off x="3828108" y="1196752"/>
              <a:ext cx="635358" cy="153888"/>
            </a:xfrm>
            <a:prstGeom prst="rect">
              <a:avLst/>
            </a:prstGeom>
            <a:solidFill>
              <a:schemeClr val="bg1">
                <a:lumMod val="95000"/>
              </a:schemeClr>
            </a:solidFill>
          </p:spPr>
          <p:txBody>
            <a:bodyPr wrap="none" lIns="36000" tIns="0" rIns="36000" bIns="0" rtlCol="0">
              <a:spAutoFit/>
            </a:bodyPr>
            <a:lstStyle/>
            <a:p>
              <a:pPr algn="l" rtl="0"/>
              <a:r>
                <a:rPr lang="en-US" sz="1000" b="0" i="0" u="none"/>
                <a:t>*/* p&lt;.048</a:t>
              </a:r>
              <a:endParaRPr lang="en-US" sz="1000" dirty="0"/>
            </a:p>
          </p:txBody>
        </p:sp>
        <p:cxnSp>
          <p:nvCxnSpPr>
            <p:cNvPr id="77" name="Gerade Verbindung 76"/>
            <p:cNvCxnSpPr/>
            <p:nvPr/>
          </p:nvCxnSpPr>
          <p:spPr bwMode="auto">
            <a:xfrm>
              <a:off x="428396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8" name="Gerade Verbindung 77"/>
            <p:cNvCxnSpPr/>
            <p:nvPr/>
          </p:nvCxnSpPr>
          <p:spPr bwMode="auto">
            <a:xfrm>
              <a:off x="4644008" y="1268760"/>
              <a:ext cx="0" cy="1440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9" name="Gerade Verbindung 78"/>
            <p:cNvCxnSpPr/>
            <p:nvPr/>
          </p:nvCxnSpPr>
          <p:spPr bwMode="auto">
            <a:xfrm>
              <a:off x="4644008" y="1412776"/>
              <a:ext cx="0" cy="720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0" name="Gerade Verbindung 79"/>
            <p:cNvCxnSpPr/>
            <p:nvPr/>
          </p:nvCxnSpPr>
          <p:spPr bwMode="auto">
            <a:xfrm>
              <a:off x="4283968" y="14127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Discussion</a:t>
            </a:r>
            <a:r>
              <a:rPr lang="en-US" b="0" i="0" u="none"/>
              <a:t> </a:t>
            </a:r>
            <a:endParaRPr lang="en-US" dirty="0"/>
          </a:p>
        </p:txBody>
      </p:sp>
      <p:sp>
        <p:nvSpPr>
          <p:cNvPr id="3" name="Inhaltsplatzhalter 2"/>
          <p:cNvSpPr>
            <a:spLocks noGrp="1"/>
          </p:cNvSpPr>
          <p:nvPr>
            <p:ph type="subTitle" idx="1"/>
          </p:nvPr>
        </p:nvSpPr>
        <p:spPr/>
        <p:txBody>
          <a:bodyPr>
            <a:normAutofit/>
          </a:bodyPr>
          <a:lstStyle/>
          <a:p>
            <a:pPr rtl="0"/>
            <a:r>
              <a:rPr lang="en-US" b="0" i="0" u="none"/>
              <a:t>Entire treatment period </a:t>
            </a:r>
          </a:p>
        </p:txBody>
      </p:sp>
      <p:sp>
        <p:nvSpPr>
          <p:cNvPr id="5" name="Inhaltsplatzhalter 2"/>
          <p:cNvSpPr txBox="1">
            <a:spLocks/>
          </p:cNvSpPr>
          <p:nvPr/>
        </p:nvSpPr>
        <p:spPr bwMode="auto">
          <a:xfrm>
            <a:off x="1547664" y="1340768"/>
            <a:ext cx="72009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lgn="l" rtl="0" eaLnBrk="0" hangingPunct="0">
              <a:spcBef>
                <a:spcPts val="600"/>
              </a:spcBef>
              <a:spcAft>
                <a:spcPts val="1200"/>
              </a:spcAft>
              <a:buFont typeface="Arial" pitchFamily="34" charset="0"/>
              <a:buChar char="•"/>
              <a:defRPr/>
            </a:pPr>
            <a:r>
              <a:rPr kumimoji="0" lang="en-US" b="0" i="0" u="none" strike="noStrike" kern="0" cap="none" spc="0" normalizeH="0">
                <a:ln>
                  <a:noFill/>
                </a:ln>
                <a:solidFill>
                  <a:schemeClr val="tx1"/>
                </a:solidFill>
                <a:effectLst/>
                <a:uLnTx/>
                <a:uFillTx/>
                <a:latin typeface="+mn-lt"/>
                <a:ea typeface="+mn-ea"/>
                <a:cs typeface="+mn-cs"/>
              </a:rPr>
              <a:t>Reduction of the leg and knee volume on the operated side</a:t>
            </a:r>
          </a:p>
          <a:p>
            <a:pPr marL="342900" indent="-342900" algn="l" rtl="0" eaLnBrk="0" hangingPunct="0">
              <a:spcBef>
                <a:spcPts val="600"/>
              </a:spcBef>
              <a:spcAft>
                <a:spcPts val="1200"/>
              </a:spcAft>
              <a:buFont typeface="Arial" pitchFamily="34" charset="0"/>
              <a:buChar char="•"/>
              <a:defRPr/>
            </a:pPr>
            <a:r>
              <a:rPr lang="en-US" b="0" i="0" u="none" kern="0"/>
              <a:t>No reduction in leg and knee volume on non-operated and non-treated side</a:t>
            </a:r>
          </a:p>
          <a:p>
            <a:pPr marL="342900" indent="-342900" algn="l" rtl="0" eaLnBrk="0" hangingPunct="0">
              <a:spcBef>
                <a:spcPts val="600"/>
              </a:spcBef>
              <a:spcAft>
                <a:spcPts val="1200"/>
              </a:spcAft>
              <a:buFont typeface="Arial" pitchFamily="34" charset="0"/>
              <a:buChar char="•"/>
              <a:defRPr/>
            </a:pPr>
            <a:r>
              <a:rPr lang="en-US" b="0" i="0" u="none" kern="0"/>
              <a:t>Cooling on operated leg </a:t>
            </a:r>
            <a:r>
              <a:rPr lang="en-US" kern="0"/>
              <a:t/>
            </a:r>
            <a:br>
              <a:rPr lang="en-US" kern="0"/>
            </a:br>
            <a:r>
              <a:rPr lang="en-US" b="0" i="0" u="none" kern="0"/>
              <a:t>not more effective than lymph drainage</a:t>
            </a:r>
          </a:p>
          <a:p>
            <a:pPr marL="800100" lvl="1" indent="-342900" algn="l" rtl="0" eaLnBrk="0" hangingPunct="0">
              <a:spcBef>
                <a:spcPts val="600"/>
              </a:spcBef>
              <a:spcAft>
                <a:spcPts val="1200"/>
              </a:spcAft>
              <a:defRPr/>
            </a:pPr>
            <a:endParaRPr lang="en-US" kern="0" dirty="0" smtClean="0"/>
          </a:p>
          <a:p>
            <a:pPr marL="342900" marR="0" lvl="0" indent="-342900" algn="l" defTabSz="914400" rtl="0" eaLnBrk="0" fontAlgn="base" latinLnBrk="0" hangingPunct="0">
              <a:lnSpc>
                <a:spcPct val="100000"/>
              </a:lnSpc>
              <a:spcBef>
                <a:spcPts val="600"/>
              </a:spcBef>
              <a:spcAft>
                <a:spcPts val="1200"/>
              </a:spcAft>
              <a:buClrTx/>
              <a:buSzTx/>
              <a:tabLst/>
              <a:defRPr/>
            </a:pPr>
            <a:endParaRPr lang="en-US" kern="0" dirty="0" smtClean="0">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Discussion</a:t>
            </a:r>
            <a:r>
              <a:rPr lang="en-US" b="0" i="0" u="none"/>
              <a:t> </a:t>
            </a:r>
            <a:endParaRPr lang="en-US" dirty="0"/>
          </a:p>
        </p:txBody>
      </p:sp>
      <p:sp>
        <p:nvSpPr>
          <p:cNvPr id="3" name="Inhaltsplatzhalter 2"/>
          <p:cNvSpPr>
            <a:spLocks noGrp="1"/>
          </p:cNvSpPr>
          <p:nvPr>
            <p:ph type="subTitle" idx="1"/>
          </p:nvPr>
        </p:nvSpPr>
        <p:spPr/>
        <p:txBody>
          <a:bodyPr>
            <a:normAutofit/>
          </a:bodyPr>
          <a:lstStyle/>
          <a:p>
            <a:pPr rtl="0"/>
            <a:r>
              <a:rPr lang="en-US" b="0" i="0" u="none"/>
              <a:t>Treatment effectiveness – ½ hour of therapy </a:t>
            </a:r>
          </a:p>
        </p:txBody>
      </p:sp>
      <p:sp>
        <p:nvSpPr>
          <p:cNvPr id="5" name="Inhaltsplatzhalter 2"/>
          <p:cNvSpPr txBox="1">
            <a:spLocks/>
          </p:cNvSpPr>
          <p:nvPr/>
        </p:nvSpPr>
        <p:spPr bwMode="auto">
          <a:xfrm>
            <a:off x="1547664" y="1340768"/>
            <a:ext cx="7344816"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lgn="l" rtl="0" eaLnBrk="0" hangingPunct="0">
              <a:spcBef>
                <a:spcPts val="300"/>
              </a:spcBef>
              <a:spcAft>
                <a:spcPts val="600"/>
              </a:spcAft>
              <a:buFont typeface="Arial" pitchFamily="34" charset="0"/>
              <a:buChar char="•"/>
              <a:defRPr/>
            </a:pPr>
            <a:r>
              <a:rPr kumimoji="0" lang="en-US" b="0" i="0" u="none" strike="noStrike" kern="0" cap="none" spc="0" normalizeH="0">
                <a:ln>
                  <a:noFill/>
                </a:ln>
                <a:solidFill>
                  <a:schemeClr val="tx1"/>
                </a:solidFill>
                <a:effectLst/>
                <a:uLnTx/>
                <a:uFillTx/>
                <a:latin typeface="+mn-lt"/>
                <a:ea typeface="+mn-ea"/>
                <a:cs typeface="+mn-cs"/>
              </a:rPr>
              <a:t>Reduction of leg and knee volume on </a:t>
            </a:r>
            <a:r>
              <a:rPr kumimoji="0" lang="en-US" b="0" i="0" u="none" strike="noStrike" kern="0" cap="none" spc="0" normalizeH="0" baseline="0">
                <a:ln>
                  <a:noFill/>
                </a:ln>
                <a:solidFill>
                  <a:schemeClr val="tx1"/>
                </a:solidFill>
                <a:effectLst/>
                <a:uLnTx/>
                <a:uFillTx/>
                <a:latin typeface="+mn-lt"/>
                <a:ea typeface="+mn-ea"/>
                <a:cs typeface="+mn-cs"/>
              </a:rPr>
              <a:t/>
            </a:r>
            <a:br>
              <a:rPr kumimoji="0" lang="en-US" b="0" i="0" u="none" strike="noStrike" kern="0" cap="none" spc="0" normalizeH="0" baseline="0">
                <a:ln>
                  <a:noFill/>
                </a:ln>
                <a:solidFill>
                  <a:schemeClr val="tx1"/>
                </a:solidFill>
                <a:effectLst/>
                <a:uLnTx/>
                <a:uFillTx/>
                <a:latin typeface="+mn-lt"/>
                <a:ea typeface="+mn-ea"/>
                <a:cs typeface="+mn-cs"/>
              </a:rPr>
            </a:br>
            <a:r>
              <a:rPr kumimoji="0" lang="en-US" b="0" i="0" u="none" strike="noStrike" kern="0" cap="none" spc="0" normalizeH="0">
                <a:ln>
                  <a:noFill/>
                </a:ln>
                <a:solidFill>
                  <a:schemeClr val="tx1"/>
                </a:solidFill>
                <a:effectLst/>
                <a:uLnTx/>
                <a:uFillTx/>
                <a:latin typeface="+mn-lt"/>
                <a:ea typeface="+mn-ea"/>
                <a:cs typeface="+mn-cs"/>
              </a:rPr>
              <a:t>OP side with both continuous cooling </a:t>
            </a:r>
            <a:r>
              <a:rPr kumimoji="0" lang="en-US" b="0" i="0" u="none" strike="noStrike" kern="0" cap="none" spc="0" normalizeH="0" baseline="0">
                <a:ln>
                  <a:noFill/>
                </a:ln>
                <a:solidFill>
                  <a:schemeClr val="tx1"/>
                </a:solidFill>
                <a:effectLst/>
                <a:uLnTx/>
                <a:uFillTx/>
                <a:latin typeface="+mn-lt"/>
                <a:ea typeface="+mn-ea"/>
                <a:cs typeface="+mn-cs"/>
              </a:rPr>
              <a:t/>
            </a:r>
            <a:br>
              <a:rPr kumimoji="0" lang="en-US" b="0" i="0" u="none" strike="noStrike" kern="0" cap="none" spc="0" normalizeH="0" baseline="0">
                <a:ln>
                  <a:noFill/>
                </a:ln>
                <a:solidFill>
                  <a:schemeClr val="tx1"/>
                </a:solidFill>
                <a:effectLst/>
                <a:uLnTx/>
                <a:uFillTx/>
                <a:latin typeface="+mn-lt"/>
                <a:ea typeface="+mn-ea"/>
                <a:cs typeface="+mn-cs"/>
              </a:rPr>
            </a:br>
            <a:r>
              <a:rPr kumimoji="0" lang="en-US" b="0" i="0" u="none" strike="noStrike" kern="0" cap="none" spc="0" normalizeH="0">
                <a:ln>
                  <a:noFill/>
                </a:ln>
                <a:solidFill>
                  <a:schemeClr val="tx1"/>
                </a:solidFill>
                <a:effectLst/>
                <a:uLnTx/>
                <a:uFillTx/>
                <a:latin typeface="+mn-lt"/>
                <a:ea typeface="+mn-ea"/>
                <a:cs typeface="+mn-cs"/>
              </a:rPr>
              <a:t>and lymph drainage</a:t>
            </a:r>
          </a:p>
          <a:p>
            <a:pPr marL="342900" indent="-342900" algn="l" rtl="0" eaLnBrk="0" hangingPunct="0">
              <a:spcBef>
                <a:spcPts val="300"/>
              </a:spcBef>
              <a:spcAft>
                <a:spcPts val="600"/>
              </a:spcAft>
              <a:buFont typeface="Arial" pitchFamily="34" charset="0"/>
              <a:buChar char="•"/>
              <a:defRPr/>
            </a:pPr>
            <a:r>
              <a:rPr lang="en-US" b="0" i="0" u="none" kern="0"/>
              <a:t>Cooling: Reduction in leg volume same as reduction in knee volume</a:t>
            </a:r>
          </a:p>
          <a:p>
            <a:pPr marL="342900" indent="-342900" algn="l" rtl="0" eaLnBrk="0" hangingPunct="0">
              <a:spcBef>
                <a:spcPts val="300"/>
              </a:spcBef>
              <a:spcAft>
                <a:spcPts val="600"/>
              </a:spcAft>
              <a:buFont typeface="Arial" pitchFamily="34" charset="0"/>
              <a:buChar char="•"/>
              <a:defRPr/>
            </a:pPr>
            <a:r>
              <a:rPr lang="en-US" b="0" i="0" u="none" kern="0"/>
              <a:t>Lymph drainage: additional reduction in leg volume</a:t>
            </a:r>
          </a:p>
          <a:p>
            <a:pPr marL="342900" indent="-342900" algn="l" rtl="0" eaLnBrk="0" hangingPunct="0">
              <a:spcBef>
                <a:spcPts val="300"/>
              </a:spcBef>
              <a:spcAft>
                <a:spcPts val="600"/>
              </a:spcAft>
              <a:buFont typeface="Arial" pitchFamily="34" charset="0"/>
              <a:buChar char="•"/>
              <a:defRPr/>
            </a:pPr>
            <a:r>
              <a:rPr lang="en-US" b="0" i="0" u="none" kern="0">
                <a:latin typeface="+mn-lt"/>
                <a:ea typeface="+mn-ea"/>
                <a:cs typeface="+mn-cs"/>
              </a:rPr>
              <a:t>Cooling on operated leg </a:t>
            </a:r>
            <a:r>
              <a:rPr lang="en-US" kern="0">
                <a:latin typeface="+mn-lt"/>
                <a:ea typeface="+mn-ea"/>
                <a:cs typeface="+mn-cs"/>
              </a:rPr>
              <a:t/>
            </a:r>
            <a:br>
              <a:rPr lang="en-US" kern="0">
                <a:latin typeface="+mn-lt"/>
                <a:ea typeface="+mn-ea"/>
                <a:cs typeface="+mn-cs"/>
              </a:rPr>
            </a:br>
            <a:r>
              <a:rPr lang="en-US" b="0" i="0" u="none" kern="0">
                <a:latin typeface="+mn-lt"/>
                <a:ea typeface="+mn-ea"/>
                <a:cs typeface="+mn-cs"/>
              </a:rPr>
              <a:t>not more effective than lymph drainage</a:t>
            </a:r>
          </a:p>
          <a:p>
            <a:pPr marL="342900" indent="-342900" algn="l" rtl="0" eaLnBrk="0" hangingPunct="0">
              <a:spcBef>
                <a:spcPts val="300"/>
              </a:spcBef>
              <a:spcAft>
                <a:spcPts val="600"/>
              </a:spcAft>
              <a:buFont typeface="Arial" pitchFamily="34" charset="0"/>
              <a:buChar char="•"/>
              <a:defRPr/>
            </a:pPr>
            <a:r>
              <a:rPr lang="en-US" b="0" i="0" u="none" kern="0">
                <a:latin typeface="+mn-lt"/>
                <a:ea typeface="+mn-ea"/>
                <a:cs typeface="+mn-cs"/>
              </a:rPr>
              <a:t>Reduction leg/knee volume on NOP side too</a:t>
            </a:r>
          </a:p>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lang="en-US" b="0" i="0" u="none" kern="0">
                <a:latin typeface="+mn-lt"/>
                <a:ea typeface="+mn-ea"/>
                <a:cs typeface="+mn-cs"/>
              </a:rPr>
              <a:t>Treatment not very effective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bwMode="auto">
          <a:xfrm>
            <a:off x="1476375" y="0"/>
            <a:ext cx="7667625" cy="715963"/>
          </a:xfrm>
          <a:noFill/>
          <a:ln>
            <a:miter lim="800000"/>
            <a:headEnd/>
            <a:tailEnd/>
          </a:ln>
        </p:spPr>
        <p:txBody>
          <a:bodyPr vert="horz" wrap="square" numCol="1" compatLnSpc="1">
            <a:prstTxWarp prst="textNoShape">
              <a:avLst/>
            </a:prstTxWarp>
          </a:bodyPr>
          <a:lstStyle/>
          <a:p>
            <a:pPr rtl="0"/>
            <a:r>
              <a:rPr lang="en-US" sz="2600" b="1" i="0" u="none"/>
              <a:t>Lymph Drainage / Cooling – Why?</a:t>
            </a:r>
          </a:p>
        </p:txBody>
      </p:sp>
      <p:sp>
        <p:nvSpPr>
          <p:cNvPr id="13315" name="Untertitel 12"/>
          <p:cNvSpPr>
            <a:spLocks noGrp="1"/>
          </p:cNvSpPr>
          <p:nvPr>
            <p:ph type="subTitle" idx="1"/>
          </p:nvPr>
        </p:nvSpPr>
        <p:spPr>
          <a:xfrm>
            <a:off x="1476375" y="722313"/>
            <a:ext cx="7667625" cy="366712"/>
          </a:xfrm>
        </p:spPr>
        <p:txBody>
          <a:bodyPr/>
          <a:lstStyle/>
          <a:p>
            <a:pPr rtl="0"/>
            <a:r>
              <a:rPr lang="en-US" b="0" i="0" u="none"/>
              <a:t>Typical post-OP knee swelling following knee TEP</a:t>
            </a:r>
          </a:p>
        </p:txBody>
      </p:sp>
      <p:pic>
        <p:nvPicPr>
          <p:cNvPr id="11" name="Picture 2"/>
          <p:cNvPicPr>
            <a:picLocks noGrp="1" noChangeAspect="1" noChangeArrowheads="1"/>
          </p:cNvPicPr>
          <p:nvPr>
            <p:ph idx="1"/>
          </p:nvPr>
        </p:nvPicPr>
        <p:blipFill>
          <a:blip r:embed="rId3" cstate="print"/>
          <a:srcRect/>
          <a:stretch>
            <a:fillRect/>
          </a:stretch>
        </p:blipFill>
        <p:spPr bwMode="auto">
          <a:xfrm rot="5400000">
            <a:off x="4779087" y="1871609"/>
            <a:ext cx="2520000" cy="1890366"/>
          </a:xfrm>
          <a:prstGeom prst="rect">
            <a:avLst/>
          </a:prstGeom>
          <a:noFill/>
          <a:ln w="9525">
            <a:noFill/>
            <a:miter lim="800000"/>
            <a:headEnd/>
            <a:tailEnd/>
          </a:ln>
        </p:spPr>
      </p:pic>
      <p:sp>
        <p:nvSpPr>
          <p:cNvPr id="12" name="Textfeld 11"/>
          <p:cNvSpPr txBox="1"/>
          <p:nvPr/>
        </p:nvSpPr>
        <p:spPr>
          <a:xfrm>
            <a:off x="5076056" y="4149080"/>
            <a:ext cx="1872208" cy="553998"/>
          </a:xfrm>
          <a:prstGeom prst="rect">
            <a:avLst/>
          </a:prstGeom>
          <a:noFill/>
        </p:spPr>
        <p:txBody>
          <a:bodyPr wrap="square" lIns="0" tIns="0" rIns="0" bIns="0" rtlCol="0">
            <a:spAutoFit/>
          </a:bodyPr>
          <a:lstStyle/>
          <a:p>
            <a:pPr algn="ctr" rtl="0"/>
            <a:r>
              <a:rPr lang="en-US" sz="1800" b="0" i="0" u="none"/>
              <a:t>Patient, 60</a:t>
            </a:r>
          </a:p>
          <a:p>
            <a:pPr algn="ctr" rtl="0"/>
            <a:r>
              <a:rPr lang="en-US" sz="1800" b="0" i="0" u="none"/>
              <a:t>3 weeks post-OP</a:t>
            </a:r>
            <a:endParaRPr lang="en-US" sz="1800" dirty="0"/>
          </a:p>
        </p:txBody>
      </p:sp>
      <p:pic>
        <p:nvPicPr>
          <p:cNvPr id="13" name="Picture 2" descr="C:\Dokumente und Einstellungen\schoenle\Eigene Dateien\Bilder\Patienten\Wunden\Fr. Harwarth Knie-Tep re. 06.04.jpg"/>
          <p:cNvPicPr>
            <a:picLocks noChangeAspect="1" noChangeArrowheads="1"/>
          </p:cNvPicPr>
          <p:nvPr/>
        </p:nvPicPr>
        <p:blipFill>
          <a:blip r:embed="rId4" cstate="print"/>
          <a:srcRect/>
          <a:stretch>
            <a:fillRect/>
          </a:stretch>
        </p:blipFill>
        <p:spPr bwMode="auto">
          <a:xfrm>
            <a:off x="7092280" y="1556792"/>
            <a:ext cx="1890000" cy="2520000"/>
          </a:xfrm>
          <a:prstGeom prst="rect">
            <a:avLst/>
          </a:prstGeom>
          <a:noFill/>
          <a:ln w="9525">
            <a:noFill/>
            <a:miter lim="800000"/>
            <a:headEnd/>
            <a:tailEnd/>
          </a:ln>
        </p:spPr>
      </p:pic>
      <p:sp>
        <p:nvSpPr>
          <p:cNvPr id="14" name="Textfeld 13"/>
          <p:cNvSpPr txBox="1"/>
          <p:nvPr/>
        </p:nvSpPr>
        <p:spPr>
          <a:xfrm>
            <a:off x="7092280" y="4149080"/>
            <a:ext cx="1908720" cy="553998"/>
          </a:xfrm>
          <a:prstGeom prst="rect">
            <a:avLst/>
          </a:prstGeom>
          <a:noFill/>
        </p:spPr>
        <p:txBody>
          <a:bodyPr wrap="square" lIns="0" tIns="0" rIns="0" bIns="0" rtlCol="0">
            <a:spAutoFit/>
          </a:bodyPr>
          <a:lstStyle/>
          <a:p>
            <a:pPr algn="ctr" rtl="0"/>
            <a:r>
              <a:rPr lang="en-US" sz="1800" b="0" i="0" u="none"/>
              <a:t>Patient, 75</a:t>
            </a:r>
          </a:p>
          <a:p>
            <a:pPr algn="ctr" rtl="0"/>
            <a:r>
              <a:rPr lang="en-US" sz="1800" b="0" i="0" u="none"/>
              <a:t>4 weeks post-OP</a:t>
            </a:r>
            <a:endParaRPr lang="en-US" sz="1800" dirty="0"/>
          </a:p>
        </p:txBody>
      </p:sp>
      <p:pic>
        <p:nvPicPr>
          <p:cNvPr id="15" name="Picture 2" descr="C:\Dokumente und Einstellungen\schoenle\Eigene Dateien\Bilder\Patienten\Knie\Zacher Karin.JPG"/>
          <p:cNvPicPr>
            <a:picLocks noChangeAspect="1" noChangeArrowheads="1"/>
          </p:cNvPicPr>
          <p:nvPr/>
        </p:nvPicPr>
        <p:blipFill>
          <a:blip r:embed="rId5" cstate="print"/>
          <a:srcRect/>
          <a:stretch>
            <a:fillRect/>
          </a:stretch>
        </p:blipFill>
        <p:spPr bwMode="auto">
          <a:xfrm rot="5400000">
            <a:off x="728597" y="1871803"/>
            <a:ext cx="2520000" cy="1889978"/>
          </a:xfrm>
          <a:prstGeom prst="rect">
            <a:avLst/>
          </a:prstGeom>
          <a:noFill/>
          <a:ln w="9525">
            <a:noFill/>
            <a:miter lim="800000"/>
            <a:headEnd/>
            <a:tailEnd/>
          </a:ln>
        </p:spPr>
      </p:pic>
      <p:sp>
        <p:nvSpPr>
          <p:cNvPr id="16" name="Textfeld 15"/>
          <p:cNvSpPr txBox="1"/>
          <p:nvPr/>
        </p:nvSpPr>
        <p:spPr>
          <a:xfrm>
            <a:off x="1043608" y="4149080"/>
            <a:ext cx="1872208" cy="553998"/>
          </a:xfrm>
          <a:prstGeom prst="rect">
            <a:avLst/>
          </a:prstGeom>
          <a:noFill/>
        </p:spPr>
        <p:txBody>
          <a:bodyPr wrap="square" lIns="0" tIns="0" rIns="0" bIns="0" rtlCol="0">
            <a:spAutoFit/>
          </a:bodyPr>
          <a:lstStyle/>
          <a:p>
            <a:pPr algn="ctr" rtl="0"/>
            <a:r>
              <a:rPr lang="en-US" sz="1800" b="0" i="0" u="none"/>
              <a:t>Patient 73, </a:t>
            </a:r>
            <a:r>
              <a:rPr lang="en-US" sz="1800"/>
              <a:t/>
            </a:r>
            <a:br>
              <a:rPr lang="en-US" sz="1800"/>
            </a:br>
            <a:r>
              <a:rPr lang="en-US" sz="1800" b="0" i="0" u="none"/>
              <a:t>9 days post-OP</a:t>
            </a:r>
            <a:endParaRPr lang="en-US" sz="1800" dirty="0"/>
          </a:p>
        </p:txBody>
      </p:sp>
      <p:pic>
        <p:nvPicPr>
          <p:cNvPr id="17" name="Picture 2" descr="C:\Dokumente und Einstellungen\schoenle\Eigene Dateien\Bilder\Patienten\Knie\Schwanenberg3.JPG"/>
          <p:cNvPicPr>
            <a:picLocks noChangeAspect="1" noChangeArrowheads="1"/>
          </p:cNvPicPr>
          <p:nvPr/>
        </p:nvPicPr>
        <p:blipFill>
          <a:blip r:embed="rId6" cstate="print"/>
          <a:srcRect l="16056" r="27682"/>
          <a:stretch>
            <a:fillRect/>
          </a:stretch>
        </p:blipFill>
        <p:spPr bwMode="auto">
          <a:xfrm>
            <a:off x="3059832" y="1556792"/>
            <a:ext cx="1890398" cy="2520000"/>
          </a:xfrm>
          <a:prstGeom prst="rect">
            <a:avLst/>
          </a:prstGeom>
          <a:noFill/>
        </p:spPr>
      </p:pic>
      <p:sp>
        <p:nvSpPr>
          <p:cNvPr id="18" name="Textfeld 17"/>
          <p:cNvSpPr txBox="1"/>
          <p:nvPr/>
        </p:nvSpPr>
        <p:spPr>
          <a:xfrm>
            <a:off x="3059832" y="4149080"/>
            <a:ext cx="1872208" cy="553998"/>
          </a:xfrm>
          <a:prstGeom prst="rect">
            <a:avLst/>
          </a:prstGeom>
          <a:noFill/>
        </p:spPr>
        <p:txBody>
          <a:bodyPr wrap="square" lIns="0" tIns="0" rIns="0" bIns="0" rtlCol="0">
            <a:spAutoFit/>
          </a:bodyPr>
          <a:lstStyle/>
          <a:p>
            <a:pPr algn="ctr" rtl="0"/>
            <a:r>
              <a:rPr lang="en-US" sz="1800" b="0" i="0" u="none"/>
              <a:t>Patient 64, </a:t>
            </a:r>
            <a:r>
              <a:rPr lang="en-US" sz="1800"/>
              <a:t/>
            </a:r>
            <a:br>
              <a:rPr lang="en-US" sz="1800"/>
            </a:br>
            <a:r>
              <a:rPr lang="en-US" sz="1800" b="0" i="0" u="none"/>
              <a:t>13 days post-OP</a:t>
            </a:r>
            <a:endParaRPr lang="en-US" sz="1800" dirty="0"/>
          </a:p>
        </p:txBody>
      </p:sp>
      <p:sp>
        <p:nvSpPr>
          <p:cNvPr id="19" name="Textfeld 18"/>
          <p:cNvSpPr txBox="1"/>
          <p:nvPr/>
        </p:nvSpPr>
        <p:spPr>
          <a:xfrm>
            <a:off x="1115616" y="4797152"/>
            <a:ext cx="7632848" cy="1581972"/>
          </a:xfrm>
          <a:prstGeom prst="rect">
            <a:avLst/>
          </a:prstGeom>
          <a:noFill/>
        </p:spPr>
        <p:txBody>
          <a:bodyPr wrap="square" rtlCol="0">
            <a:spAutoFit/>
          </a:bodyPr>
          <a:lstStyle/>
          <a:p>
            <a:pPr marL="342900" lvl="0" indent="-342900" algn="l" rtl="0" eaLnBrk="0" hangingPunct="0">
              <a:spcBef>
                <a:spcPct val="20000"/>
              </a:spcBef>
              <a:defRPr/>
            </a:pPr>
            <a:r>
              <a:rPr lang="en-US" sz="2000" b="1" i="0" u="none" kern="0"/>
              <a:t>Problem Area: Knee Swelling</a:t>
            </a:r>
          </a:p>
          <a:p>
            <a:pPr marL="269875" lvl="0" indent="-269875" algn="l" rtl="0" eaLnBrk="0" hangingPunct="0">
              <a:spcBef>
                <a:spcPct val="20000"/>
              </a:spcBef>
              <a:buFont typeface="Arial" pitchFamily="34" charset="0"/>
              <a:buChar char="•"/>
              <a:defRPr/>
            </a:pPr>
            <a:r>
              <a:rPr lang="en-US" sz="1600" b="0" i="0" u="none" kern="0"/>
              <a:t>Ability to bend the knee and mobility compromised </a:t>
            </a:r>
          </a:p>
          <a:p>
            <a:pPr marL="269875" lvl="0" indent="-269875" algn="l" rtl="0" eaLnBrk="0" hangingPunct="0">
              <a:spcBef>
                <a:spcPct val="20000"/>
              </a:spcBef>
              <a:buFont typeface="Arial" pitchFamily="34" charset="0"/>
              <a:buChar char="•"/>
              <a:defRPr/>
            </a:pPr>
            <a:r>
              <a:rPr lang="en-US" sz="1600" b="0" i="0" u="none" kern="0"/>
              <a:t>Wound healing process interrupted: 	- External wound dehiscence, wound edge necrosis</a:t>
            </a:r>
          </a:p>
          <a:p>
            <a:pPr marL="269875" lvl="0" indent="-269875" algn="l" rtl="0" eaLnBrk="0" hangingPunct="0">
              <a:spcBef>
                <a:spcPct val="20000"/>
              </a:spcBef>
              <a:defRPr/>
            </a:pPr>
            <a:r>
              <a:rPr lang="en-US" sz="1600" b="0" i="0" u="none" kern="0"/>
              <a:t>				- Delayed internal soft tissue healing</a:t>
            </a:r>
          </a:p>
          <a:p>
            <a:pPr marL="269875" lvl="0" indent="-269875" algn="l" rtl="0" eaLnBrk="0" hangingPunct="0">
              <a:spcBef>
                <a:spcPct val="20000"/>
              </a:spcBef>
              <a:buFont typeface="Arial" pitchFamily="34" charset="0"/>
              <a:buChar char="•"/>
              <a:defRPr/>
            </a:pPr>
            <a:r>
              <a:rPr lang="en-US" sz="1600" b="0" i="0" u="none" kern="0"/>
              <a:t>Feeling of tightness and severe pain</a:t>
            </a:r>
            <a:endParaRPr lang="en-US" dirty="0"/>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Discussion</a:t>
            </a:r>
            <a:r>
              <a:rPr lang="en-US" b="0" i="0" u="none"/>
              <a:t> </a:t>
            </a:r>
            <a:endParaRPr lang="en-US" dirty="0"/>
          </a:p>
        </p:txBody>
      </p:sp>
      <p:sp>
        <p:nvSpPr>
          <p:cNvPr id="3" name="Inhaltsplatzhalter 2"/>
          <p:cNvSpPr>
            <a:spLocks noGrp="1"/>
          </p:cNvSpPr>
          <p:nvPr>
            <p:ph type="subTitle" idx="1"/>
          </p:nvPr>
        </p:nvSpPr>
        <p:spPr/>
        <p:txBody>
          <a:bodyPr>
            <a:normAutofit/>
          </a:bodyPr>
          <a:lstStyle/>
          <a:p>
            <a:pPr rtl="0"/>
            <a:r>
              <a:rPr lang="en-US" b="0" i="0" u="none"/>
              <a:t>Therapy effectiveness =&gt; OP and NOP side</a:t>
            </a:r>
          </a:p>
        </p:txBody>
      </p:sp>
      <p:sp>
        <p:nvSpPr>
          <p:cNvPr id="5" name="Inhaltsplatzhalter 2"/>
          <p:cNvSpPr txBox="1">
            <a:spLocks/>
          </p:cNvSpPr>
          <p:nvPr/>
        </p:nvSpPr>
        <p:spPr bwMode="auto">
          <a:xfrm>
            <a:off x="1547664" y="1340768"/>
            <a:ext cx="72009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kumimoji="0" lang="en-US" b="0" i="0" u="none" strike="noStrike" kern="0" cap="none" spc="0" normalizeH="0">
                <a:ln>
                  <a:noFill/>
                </a:ln>
                <a:solidFill>
                  <a:schemeClr val="tx1"/>
                </a:solidFill>
                <a:effectLst/>
                <a:uLnTx/>
                <a:uFillTx/>
                <a:latin typeface="+mn-lt"/>
                <a:ea typeface="+mn-ea"/>
                <a:cs typeface="+mn-cs"/>
              </a:rPr>
              <a:t>Therapy whereby a patient lies on an examination table for 30 minutes has a volume-reducing effect</a:t>
            </a:r>
          </a:p>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lang="en-US" b="0" i="0" u="none" kern="0">
                <a:latin typeface="+mn-lt"/>
                <a:ea typeface="+mn-ea"/>
                <a:cs typeface="+mn-cs"/>
              </a:rPr>
              <a:t>When a patient lies in bed at night, </a:t>
            </a:r>
            <a:r>
              <a:rPr lang="en-US" kern="0">
                <a:latin typeface="+mn-lt"/>
                <a:ea typeface="+mn-ea"/>
                <a:cs typeface="+mn-cs"/>
              </a:rPr>
              <a:t/>
            </a:r>
            <a:br>
              <a:rPr lang="en-US" kern="0">
                <a:latin typeface="+mn-lt"/>
                <a:ea typeface="+mn-ea"/>
                <a:cs typeface="+mn-cs"/>
              </a:rPr>
            </a:br>
            <a:r>
              <a:rPr lang="en-US" b="0" i="0" u="none" kern="0">
                <a:latin typeface="+mn-lt"/>
                <a:ea typeface="+mn-ea"/>
                <a:cs typeface="+mn-cs"/>
              </a:rPr>
              <a:t>far greater volume reduction is regularly seen, amounting to 2–10 times the therapeutic effect</a:t>
            </a:r>
          </a:p>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kumimoji="0" lang="en-US" b="0" i="0" u="none" strike="noStrike" kern="0" cap="none" spc="0" normalizeH="0">
                <a:ln>
                  <a:noFill/>
                </a:ln>
                <a:solidFill>
                  <a:schemeClr val="tx1"/>
                </a:solidFill>
                <a:effectLst/>
                <a:uLnTx/>
                <a:uFillTx/>
                <a:latin typeface="+mn-lt"/>
                <a:ea typeface="+mn-ea"/>
                <a:cs typeface="+mn-cs"/>
              </a:rPr>
              <a:t>Even over the weekend, where no therapy is carried out, a clear volume reduction becomes apparent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Conclusions</a:t>
            </a:r>
            <a:endParaRPr lang="en-US" dirty="0"/>
          </a:p>
        </p:txBody>
      </p:sp>
      <p:sp>
        <p:nvSpPr>
          <p:cNvPr id="3" name="Inhaltsplatzhalter 2"/>
          <p:cNvSpPr>
            <a:spLocks noGrp="1"/>
          </p:cNvSpPr>
          <p:nvPr>
            <p:ph type="subTitle" idx="1"/>
          </p:nvPr>
        </p:nvSpPr>
        <p:spPr/>
        <p:txBody>
          <a:bodyPr>
            <a:normAutofit/>
          </a:bodyPr>
          <a:lstStyle/>
          <a:p>
            <a:pPr rtl="0"/>
            <a:r>
              <a:rPr lang="en-US" b="0" i="0" u="none"/>
              <a:t>Part 1</a:t>
            </a:r>
          </a:p>
        </p:txBody>
      </p:sp>
      <p:sp>
        <p:nvSpPr>
          <p:cNvPr id="5" name="Inhaltsplatzhalter 2"/>
          <p:cNvSpPr txBox="1">
            <a:spLocks/>
          </p:cNvSpPr>
          <p:nvPr/>
        </p:nvSpPr>
        <p:spPr bwMode="auto">
          <a:xfrm>
            <a:off x="1547664" y="1340768"/>
            <a:ext cx="72009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lgn="l" rtl="0" eaLnBrk="0" hangingPunct="0">
              <a:spcBef>
                <a:spcPts val="600"/>
              </a:spcBef>
              <a:spcAft>
                <a:spcPts val="1200"/>
              </a:spcAft>
              <a:buFont typeface="Arial" pitchFamily="34" charset="0"/>
              <a:buChar char="•"/>
              <a:defRPr/>
            </a:pPr>
            <a:r>
              <a:rPr lang="en-US" b="0" i="0" u="none" kern="0"/>
              <a:t>Thus far, a low number of patient cases has prevented any statement from being made as to which of the two treatments is more effective- if at all</a:t>
            </a:r>
          </a:p>
          <a:p>
            <a:pPr marL="342900" indent="-342900" algn="l" rtl="0" eaLnBrk="0" hangingPunct="0">
              <a:spcBef>
                <a:spcPts val="600"/>
              </a:spcBef>
              <a:spcAft>
                <a:spcPts val="1200"/>
              </a:spcAft>
              <a:buFont typeface="Arial" pitchFamily="34" charset="0"/>
              <a:buChar char="•"/>
              <a:defRPr/>
            </a:pPr>
            <a:r>
              <a:rPr lang="en-US" b="0" i="0" u="none" kern="0"/>
              <a:t>Lying down alone seems to have a considerable effect on the reduction of volume</a:t>
            </a:r>
          </a:p>
          <a:p>
            <a:pPr marL="342900" indent="-342900" algn="l" rtl="0" eaLnBrk="0" hangingPunct="0">
              <a:spcBef>
                <a:spcPts val="600"/>
              </a:spcBef>
              <a:spcAft>
                <a:spcPts val="1200"/>
              </a:spcAft>
              <a:buFont typeface="Arial" pitchFamily="34" charset="0"/>
              <a:buChar char="•"/>
              <a:defRPr/>
            </a:pPr>
            <a:r>
              <a:rPr lang="en-US" b="0" i="0" u="none" kern="0"/>
              <a:t>For that reason, continuous bed rest would be optimum for reducing swelling</a:t>
            </a:r>
          </a:p>
          <a:p>
            <a:pPr marL="342900" indent="-342900" algn="l" rtl="0" eaLnBrk="0" hangingPunct="0">
              <a:spcBef>
                <a:spcPts val="600"/>
              </a:spcBef>
              <a:spcAft>
                <a:spcPts val="1200"/>
              </a:spcAft>
              <a:buFont typeface="Arial" pitchFamily="34" charset="0"/>
              <a:buChar char="•"/>
              <a:defRPr/>
            </a:pPr>
            <a:r>
              <a:rPr lang="en-US" b="0" i="0" u="none" kern="0"/>
              <a:t>However, this goes against active mobilization of the patient</a:t>
            </a:r>
            <a:r>
              <a:rPr kumimoji="0" lang="en-US" b="0" i="0" u="none" strike="noStrike" kern="0" cap="none" spc="0" normalizeH="0">
                <a:ln>
                  <a:noFill/>
                </a:ln>
                <a:solidFill>
                  <a:schemeClr val="tx1"/>
                </a:solidFill>
                <a:effectLst/>
                <a:uLnTx/>
                <a:uFillTx/>
                <a:latin typeface="+mn-lt"/>
                <a:ea typeface="+mn-ea"/>
                <a:cs typeface="+mn-cs"/>
              </a:rPr>
              <a:t>  </a:t>
            </a: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Conclusions</a:t>
            </a:r>
            <a:endParaRPr lang="en-US" dirty="0"/>
          </a:p>
        </p:txBody>
      </p:sp>
      <p:sp>
        <p:nvSpPr>
          <p:cNvPr id="3" name="Inhaltsplatzhalter 2"/>
          <p:cNvSpPr>
            <a:spLocks noGrp="1"/>
          </p:cNvSpPr>
          <p:nvPr>
            <p:ph type="subTitle" idx="1"/>
          </p:nvPr>
        </p:nvSpPr>
        <p:spPr/>
        <p:txBody>
          <a:bodyPr>
            <a:normAutofit/>
          </a:bodyPr>
          <a:lstStyle/>
          <a:p>
            <a:pPr rtl="0"/>
            <a:r>
              <a:rPr lang="en-US" b="0" i="0" u="none"/>
              <a:t>Part 2</a:t>
            </a:r>
          </a:p>
        </p:txBody>
      </p:sp>
      <p:sp>
        <p:nvSpPr>
          <p:cNvPr id="5" name="Inhaltsplatzhalter 2"/>
          <p:cNvSpPr txBox="1">
            <a:spLocks/>
          </p:cNvSpPr>
          <p:nvPr/>
        </p:nvSpPr>
        <p:spPr bwMode="auto">
          <a:xfrm>
            <a:off x="1547664" y="1340768"/>
            <a:ext cx="72009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lgn="l" rtl="0" eaLnBrk="0" hangingPunct="0">
              <a:spcBef>
                <a:spcPts val="600"/>
              </a:spcBef>
              <a:spcAft>
                <a:spcPts val="1200"/>
              </a:spcAft>
              <a:buFont typeface="Arial" pitchFamily="34" charset="0"/>
              <a:buChar char="•"/>
              <a:defRPr/>
            </a:pPr>
            <a:r>
              <a:rPr lang="en-US" b="0" i="0" u="none" kern="0"/>
              <a:t>As such, a balance between </a:t>
            </a:r>
          </a:p>
          <a:p>
            <a:pPr marL="800100" lvl="1" indent="-342900" algn="l" rtl="0" eaLnBrk="0" hangingPunct="0">
              <a:spcBef>
                <a:spcPts val="600"/>
              </a:spcBef>
              <a:spcAft>
                <a:spcPts val="1200"/>
              </a:spcAft>
              <a:buFont typeface="Arial" pitchFamily="34" charset="0"/>
              <a:buChar char="•"/>
              <a:defRPr/>
            </a:pPr>
            <a:r>
              <a:rPr lang="en-US" b="1" i="0" u="none" kern="0"/>
              <a:t>activation </a:t>
            </a:r>
            <a:r>
              <a:rPr lang="en-US" b="1" kern="0"/>
              <a:t/>
            </a:r>
            <a:br>
              <a:rPr lang="en-US" b="1" kern="0"/>
            </a:br>
            <a:r>
              <a:rPr lang="en-US" b="0" i="0" u="none" kern="0"/>
              <a:t>strength training, endurance sessions, coordination training, </a:t>
            </a:r>
            <a:r>
              <a:rPr lang="en-US" kern="0"/>
              <a:t/>
            </a:r>
            <a:br>
              <a:rPr lang="en-US" kern="0"/>
            </a:br>
            <a:r>
              <a:rPr lang="en-US" b="0" i="0" u="none" kern="0"/>
              <a:t>passive and active knee mobilization</a:t>
            </a:r>
          </a:p>
          <a:p>
            <a:pPr marL="800100" lvl="1" indent="-342900" algn="l" rtl="0" eaLnBrk="0" hangingPunct="0">
              <a:spcBef>
                <a:spcPts val="600"/>
              </a:spcBef>
              <a:spcAft>
                <a:spcPts val="1200"/>
              </a:spcAft>
              <a:defRPr/>
            </a:pPr>
            <a:r>
              <a:rPr lang="en-US" b="0" i="0" u="none" kern="0"/>
              <a:t>and </a:t>
            </a:r>
          </a:p>
          <a:p>
            <a:pPr marL="800100" lvl="1" indent="-342900" algn="l" rtl="0" eaLnBrk="0" hangingPunct="0">
              <a:spcBef>
                <a:spcPts val="600"/>
              </a:spcBef>
              <a:spcAft>
                <a:spcPts val="1200"/>
              </a:spcAft>
              <a:buFont typeface="Arial" pitchFamily="34" charset="0"/>
              <a:buChar char="•"/>
              <a:defRPr/>
            </a:pPr>
            <a:r>
              <a:rPr lang="en-US" b="1" i="0" u="none" kern="0"/>
              <a:t>regeneration</a:t>
            </a:r>
            <a:r>
              <a:rPr lang="en-US" b="0" i="0" u="none" kern="0"/>
              <a:t> </a:t>
            </a:r>
            <a:r>
              <a:rPr lang="en-US" kern="0"/>
              <a:t/>
            </a:r>
            <a:br>
              <a:rPr lang="en-US" kern="0"/>
            </a:br>
            <a:r>
              <a:rPr lang="en-US" b="0" i="0" u="none" kern="0"/>
              <a:t>elevation and cooling, lymph drainage</a:t>
            </a:r>
          </a:p>
          <a:p>
            <a:pPr marL="342900" indent="-342900" algn="l" rtl="0" eaLnBrk="0" hangingPunct="0">
              <a:spcBef>
                <a:spcPts val="600"/>
              </a:spcBef>
              <a:spcAft>
                <a:spcPts val="1200"/>
              </a:spcAft>
              <a:buFont typeface="Arial" pitchFamily="34" charset="0"/>
              <a:buChar char="•"/>
              <a:defRPr/>
            </a:pPr>
            <a:r>
              <a:rPr lang="en-US" b="0" i="0" u="none" kern="0"/>
              <a:t>should be ensured in the rehabilitation process following a knee operation.  </a:t>
            </a:r>
            <a:endParaRPr lang="en-US" kern="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6"/>
          <p:cNvGraphicFramePr>
            <a:graphicFrameLocks noChangeAspect="1"/>
          </p:cNvGraphicFramePr>
          <p:nvPr>
            <p:extLst>
              <p:ext uri="{D42A27DB-BD31-4B8C-83A1-F6EECF244321}">
                <p14:modId xmlns:p14="http://schemas.microsoft.com/office/powerpoint/2010/main" val="2552369530"/>
              </p:ext>
            </p:extLst>
          </p:nvPr>
        </p:nvGraphicFramePr>
        <p:xfrm>
          <a:off x="179388" y="2205038"/>
          <a:ext cx="3960812" cy="2962275"/>
        </p:xfrm>
        <a:graphic>
          <a:graphicData uri="http://schemas.openxmlformats.org/presentationml/2006/ole">
            <mc:AlternateContent xmlns:mc="http://schemas.openxmlformats.org/markup-compatibility/2006">
              <mc:Choice xmlns:v="urn:schemas-microsoft-com:vml" Requires="v">
                <p:oleObj spid="_x0000_s56333" name="Slide" r:id="rId4" imgW="4178744" imgH="3135048" progId="PowerPoint.Slide.8">
                  <p:embed/>
                </p:oleObj>
              </mc:Choice>
              <mc:Fallback>
                <p:oleObj name="Slide" r:id="rId4" imgW="4178744" imgH="3135048" progId="PowerPoint.Slide.8">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205038"/>
                        <a:ext cx="3960812"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Picture 7" descr="GOTS-LOGO"/>
          <p:cNvPicPr>
            <a:picLocks noChangeAspect="1" noChangeArrowheads="1"/>
          </p:cNvPicPr>
          <p:nvPr/>
        </p:nvPicPr>
        <p:blipFill>
          <a:blip r:embed="rId6"/>
          <a:srcRect/>
          <a:stretch>
            <a:fillRect/>
          </a:stretch>
        </p:blipFill>
        <p:spPr bwMode="auto">
          <a:xfrm>
            <a:off x="971550" y="5354638"/>
            <a:ext cx="3744913" cy="938212"/>
          </a:xfrm>
          <a:prstGeom prst="rect">
            <a:avLst/>
          </a:prstGeom>
          <a:noFill/>
          <a:ln w="9525">
            <a:noFill/>
            <a:miter lim="800000"/>
            <a:headEnd/>
            <a:tailEnd/>
          </a:ln>
        </p:spPr>
      </p:pic>
      <p:grpSp>
        <p:nvGrpSpPr>
          <p:cNvPr id="2" name="Gruppieren 9"/>
          <p:cNvGrpSpPr>
            <a:grpSpLocks/>
          </p:cNvGrpSpPr>
          <p:nvPr/>
        </p:nvGrpSpPr>
        <p:grpSpPr bwMode="auto">
          <a:xfrm>
            <a:off x="5003800" y="5300663"/>
            <a:ext cx="3097213" cy="984250"/>
            <a:chOff x="5004048" y="5301208"/>
            <a:chExt cx="3096344" cy="983149"/>
          </a:xfrm>
        </p:grpSpPr>
        <p:pic>
          <p:nvPicPr>
            <p:cNvPr id="1033" name="Picture 9" descr="UniLogoNeu"/>
            <p:cNvPicPr>
              <a:picLocks noChangeAspect="1" noChangeArrowheads="1"/>
            </p:cNvPicPr>
            <p:nvPr/>
          </p:nvPicPr>
          <p:blipFill>
            <a:blip r:embed="rId7"/>
            <a:srcRect/>
            <a:stretch>
              <a:fillRect/>
            </a:stretch>
          </p:blipFill>
          <p:spPr bwMode="auto">
            <a:xfrm>
              <a:off x="5004048" y="5301208"/>
              <a:ext cx="2908630" cy="771525"/>
            </a:xfrm>
            <a:prstGeom prst="rect">
              <a:avLst/>
            </a:prstGeom>
            <a:solidFill>
              <a:schemeClr val="bg1"/>
            </a:solidFill>
            <a:ln w="9525">
              <a:noFill/>
              <a:miter lim="800000"/>
              <a:headEnd/>
              <a:tailEnd/>
            </a:ln>
          </p:spPr>
        </p:pic>
        <p:sp>
          <p:nvSpPr>
            <p:cNvPr id="1034" name="Rectangle 10"/>
            <p:cNvSpPr>
              <a:spLocks noChangeAspect="1" noChangeArrowheads="1"/>
            </p:cNvSpPr>
            <p:nvPr/>
          </p:nvSpPr>
          <p:spPr bwMode="auto">
            <a:xfrm>
              <a:off x="5539666" y="6099691"/>
              <a:ext cx="2560726" cy="184666"/>
            </a:xfrm>
            <a:prstGeom prst="rect">
              <a:avLst/>
            </a:prstGeom>
            <a:noFill/>
            <a:ln w="9525">
              <a:noFill/>
              <a:miter lim="800000"/>
              <a:headEnd/>
              <a:tailEnd/>
            </a:ln>
          </p:spPr>
          <p:txBody>
            <a:bodyPr lIns="0" tIns="0" rIns="0" bIns="0">
              <a:spAutoFit/>
            </a:bodyPr>
            <a:lstStyle/>
            <a:p>
              <a:pPr algn="l" rtl="0" eaLnBrk="0" hangingPunct="0"/>
              <a:r>
                <a:rPr lang="en-US" sz="1200" b="0" i="0" u="none">
                  <a:solidFill>
                    <a:srgbClr val="023AD2"/>
                  </a:solidFill>
                  <a:latin typeface="Arial Rounded MT Bold" pitchFamily="34" charset="0"/>
                </a:rPr>
                <a:t>Department of Sport and Health</a:t>
              </a:r>
            </a:p>
          </p:txBody>
        </p:sp>
      </p:grpSp>
      <p:sp>
        <p:nvSpPr>
          <p:cNvPr id="1029" name="Text Box 4"/>
          <p:cNvSpPr txBox="1">
            <a:spLocks noChangeArrowheads="1"/>
          </p:cNvSpPr>
          <p:nvPr/>
        </p:nvSpPr>
        <p:spPr bwMode="auto">
          <a:xfrm>
            <a:off x="4213225" y="2348880"/>
            <a:ext cx="4930775" cy="2709973"/>
          </a:xfrm>
          <a:prstGeom prst="rect">
            <a:avLst/>
          </a:prstGeom>
          <a:noFill/>
          <a:ln w="9525">
            <a:noFill/>
            <a:miter lim="800000"/>
            <a:headEnd/>
            <a:tailEnd/>
          </a:ln>
        </p:spPr>
        <p:txBody>
          <a:bodyPr>
            <a:spAutoFit/>
          </a:bodyPr>
          <a:lstStyle/>
          <a:p>
            <a:pPr algn="l" rtl="0" eaLnBrk="0" hangingPunct="0">
              <a:lnSpc>
                <a:spcPct val="90000"/>
              </a:lnSpc>
              <a:spcBef>
                <a:spcPct val="20000"/>
              </a:spcBef>
            </a:pPr>
            <a:r>
              <a:rPr lang="en-US" sz="2100" b="1" i="0" u="none"/>
              <a:t>Jöllenbeck, T., Schönle, C.</a:t>
            </a:r>
            <a:endParaRPr lang="en-US" sz="2100" b="1" dirty="0"/>
          </a:p>
          <a:p>
            <a:pPr algn="l" rtl="0" eaLnBrk="0" hangingPunct="0">
              <a:lnSpc>
                <a:spcPct val="90000"/>
              </a:lnSpc>
              <a:spcBef>
                <a:spcPct val="20000"/>
              </a:spcBef>
            </a:pPr>
            <a:endParaRPr lang="en-US" sz="1600" dirty="0"/>
          </a:p>
          <a:p>
            <a:pPr algn="l" rtl="0" eaLnBrk="0" hangingPunct="0">
              <a:spcBef>
                <a:spcPct val="20000"/>
              </a:spcBef>
            </a:pPr>
            <a:r>
              <a:rPr lang="en-US" sz="1600" b="1" i="0" u="none"/>
              <a:t>Klinik Lindenplatz GmbH</a:t>
            </a:r>
          </a:p>
          <a:p>
            <a:pPr algn="l" rtl="0" eaLnBrk="0" hangingPunct="0">
              <a:spcBef>
                <a:spcPct val="20000"/>
              </a:spcBef>
            </a:pPr>
            <a:r>
              <a:rPr lang="en-US" sz="1600" b="1" i="0" u="none"/>
              <a:t>Institute for Biomechanics</a:t>
            </a:r>
          </a:p>
          <a:p>
            <a:pPr algn="l" rtl="0" eaLnBrk="0" hangingPunct="0">
              <a:spcBef>
                <a:spcPct val="20000"/>
              </a:spcBef>
            </a:pPr>
            <a:r>
              <a:rPr lang="en-US" sz="1400" b="0" i="0" u="none"/>
              <a:t>Orthopedic rehabilitation clinic </a:t>
            </a:r>
            <a:r>
              <a:rPr lang="en-US" sz="1400"/>
              <a:t/>
            </a:r>
            <a:br>
              <a:rPr lang="en-US" sz="1400"/>
            </a:br>
            <a:r>
              <a:rPr lang="en-US" sz="1400" b="0" i="0" u="none"/>
              <a:t>with sport medicine department, </a:t>
            </a:r>
            <a:r>
              <a:rPr lang="en-US" sz="1400"/>
              <a:t/>
            </a:r>
            <a:br>
              <a:rPr lang="en-US" sz="1400"/>
            </a:br>
            <a:r>
              <a:rPr lang="en-US" sz="1400" b="0" i="0" u="none"/>
              <a:t>follow-up treatment and further in-patient occupational treatment clinic</a:t>
            </a:r>
          </a:p>
          <a:p>
            <a:pPr algn="l" rtl="0" eaLnBrk="0" hangingPunct="0">
              <a:spcBef>
                <a:spcPct val="20000"/>
              </a:spcBef>
            </a:pPr>
            <a:r>
              <a:rPr lang="en-US" sz="1400" b="0" i="0" u="none"/>
              <a:t>Weslarner Str. 29, 59505 Bad Sassendorf</a:t>
            </a:r>
          </a:p>
          <a:p>
            <a:pPr algn="l" rtl="0" eaLnBrk="0" hangingPunct="0">
              <a:spcBef>
                <a:spcPct val="20000"/>
              </a:spcBef>
            </a:pPr>
            <a:r>
              <a:rPr lang="en-US" sz="1400" b="0" i="0" u="none"/>
              <a:t>E-mail: Thomas.Joellenbeck@klinik-lindenplatz.de</a:t>
            </a:r>
          </a:p>
          <a:p>
            <a:pPr algn="l" rtl="0" eaLnBrk="0" hangingPunct="0">
              <a:spcBef>
                <a:spcPct val="20000"/>
              </a:spcBef>
            </a:pPr>
            <a:r>
              <a:rPr lang="en-US" sz="1400" b="0" i="0" u="none"/>
              <a:t>Web: www.klinik-lindenplatz.de </a:t>
            </a:r>
          </a:p>
        </p:txBody>
      </p:sp>
      <p:pic>
        <p:nvPicPr>
          <p:cNvPr id="1030" name="Grafik 12" descr="Logo-Klinik-Lindenplatz-nur-Lindenblatt.jpg"/>
          <p:cNvPicPr>
            <a:picLocks noChangeAspect="1"/>
          </p:cNvPicPr>
          <p:nvPr/>
        </p:nvPicPr>
        <p:blipFill>
          <a:blip r:embed="rId8"/>
          <a:srcRect/>
          <a:stretch>
            <a:fillRect/>
          </a:stretch>
        </p:blipFill>
        <p:spPr bwMode="auto">
          <a:xfrm>
            <a:off x="7308850" y="2997647"/>
            <a:ext cx="947738" cy="1263650"/>
          </a:xfrm>
          <a:prstGeom prst="rect">
            <a:avLst/>
          </a:prstGeom>
          <a:noFill/>
          <a:ln w="9525">
            <a:noFill/>
            <a:miter lim="800000"/>
            <a:headEnd/>
            <a:tailEnd/>
          </a:ln>
        </p:spPr>
      </p:pic>
      <p:sp>
        <p:nvSpPr>
          <p:cNvPr id="1032" name="Untertitel 12"/>
          <p:cNvSpPr>
            <a:spLocks noGrp="1"/>
          </p:cNvSpPr>
          <p:nvPr>
            <p:ph type="subTitle" idx="1"/>
          </p:nvPr>
        </p:nvSpPr>
        <p:spPr/>
        <p:txBody>
          <a:bodyPr/>
          <a:lstStyle/>
          <a:p>
            <a:pPr rtl="0"/>
            <a:r>
              <a:rPr lang="en-US" b="0" i="0" u="none"/>
              <a:t>  </a:t>
            </a:r>
          </a:p>
        </p:txBody>
      </p:sp>
      <p:sp>
        <p:nvSpPr>
          <p:cNvPr id="12" name="Text Box 4"/>
          <p:cNvSpPr txBox="1">
            <a:spLocks noChangeArrowheads="1"/>
          </p:cNvSpPr>
          <p:nvPr/>
        </p:nvSpPr>
        <p:spPr bwMode="auto">
          <a:xfrm>
            <a:off x="1476375" y="115888"/>
            <a:ext cx="7667625" cy="431800"/>
          </a:xfrm>
          <a:prstGeom prst="rect">
            <a:avLst/>
          </a:prstGeom>
          <a:noFill/>
          <a:ln w="9525">
            <a:noFill/>
            <a:miter lim="800000"/>
            <a:headEnd/>
            <a:tailEnd/>
          </a:ln>
          <a:effectLst/>
        </p:spPr>
        <p:txBody>
          <a:bodyPr lIns="0" tIns="0" rIns="0" bIns="0">
            <a:spAutoFit/>
          </a:bodyPr>
          <a:lstStyle/>
          <a:p>
            <a:pPr algn="ctr" rtl="0" eaLnBrk="0" hangingPunct="0">
              <a:spcBef>
                <a:spcPct val="20000"/>
              </a:spcBef>
              <a:tabLst>
                <a:tab pos="4098925" algn="l"/>
              </a:tabLst>
              <a:defRPr/>
            </a:pPr>
            <a:r>
              <a:rPr lang="en-US" sz="2800" b="1" i="0" u="none">
                <a:solidFill>
                  <a:schemeClr val="accent6"/>
                </a:solidFill>
                <a:ea typeface="ＭＳ Ｐゴシック" pitchFamily="-80" charset="-128"/>
                <a:cs typeface="Arial" pitchFamily="34" charset="0"/>
              </a:rPr>
              <a:t>Thank you for your attention</a:t>
            </a:r>
          </a:p>
        </p:txBody>
      </p:sp>
      <p:sp>
        <p:nvSpPr>
          <p:cNvPr id="14" name="Titel 11"/>
          <p:cNvSpPr txBox="1">
            <a:spLocks/>
          </p:cNvSpPr>
          <p:nvPr/>
        </p:nvSpPr>
        <p:spPr bwMode="auto">
          <a:xfrm>
            <a:off x="827088" y="1268413"/>
            <a:ext cx="8316912" cy="715962"/>
          </a:xfrm>
          <a:prstGeom prst="rect">
            <a:avLst/>
          </a:prstGeom>
          <a:ln>
            <a:miter lim="800000"/>
            <a:headEnd/>
            <a:tailEnd/>
          </a:ln>
        </p:spPr>
        <p:txBody>
          <a:bodyPr vert="horz" wrap="square" lIns="0" tIns="0" rIns="0" bIns="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0" cap="none" spc="0" normalizeH="0">
                <a:ln>
                  <a:noFill/>
                </a:ln>
                <a:solidFill>
                  <a:schemeClr val="tx2"/>
                </a:solidFill>
                <a:effectLst/>
                <a:uLnTx/>
                <a:uFillTx/>
                <a:latin typeface="+mj-lt"/>
                <a:ea typeface="+mj-ea"/>
                <a:cs typeface="+mj-cs"/>
              </a:rPr>
              <a:t>Effectiveness of manual lymph drainage </a:t>
            </a:r>
            <a:r>
              <a:rPr kumimoji="0" lang="en-US" sz="2600" b="1" i="0" u="none" strike="noStrike" kern="0" cap="none" spc="0" normalizeH="0" baseline="0">
                <a:ln>
                  <a:noFill/>
                </a:ln>
                <a:solidFill>
                  <a:schemeClr val="tx2"/>
                </a:solidFill>
                <a:effectLst/>
                <a:uLnTx/>
                <a:uFillTx/>
                <a:latin typeface="+mj-lt"/>
                <a:ea typeface="+mj-ea"/>
                <a:cs typeface="+mj-cs"/>
              </a:rPr>
              <a:t/>
            </a:r>
            <a:br>
              <a:rPr kumimoji="0" lang="en-US" sz="2600" b="1" i="0" u="none" strike="noStrike" kern="0" cap="none" spc="0" normalizeH="0" baseline="0">
                <a:ln>
                  <a:noFill/>
                </a:ln>
                <a:solidFill>
                  <a:schemeClr val="tx2"/>
                </a:solidFill>
                <a:effectLst/>
                <a:uLnTx/>
                <a:uFillTx/>
                <a:latin typeface="+mj-lt"/>
                <a:ea typeface="+mj-ea"/>
                <a:cs typeface="+mj-cs"/>
              </a:rPr>
            </a:br>
            <a:r>
              <a:rPr kumimoji="0" lang="en-US" sz="2600" b="1" i="0" u="none" strike="noStrike" kern="0" cap="none" spc="0" normalizeH="0">
                <a:ln>
                  <a:noFill/>
                </a:ln>
                <a:solidFill>
                  <a:schemeClr val="tx2"/>
                </a:solidFill>
                <a:effectLst/>
                <a:uLnTx/>
                <a:uFillTx/>
                <a:latin typeface="+mj-lt"/>
                <a:ea typeface="+mj-ea"/>
                <a:cs typeface="+mj-cs"/>
              </a:rPr>
              <a:t>and continuous cooling following knee TEP</a:t>
            </a:r>
            <a:endParaRPr kumimoji="0" lang="en-US" sz="2600" b="1"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Causes</a:t>
            </a:r>
            <a:endParaRPr lang="en-US" dirty="0"/>
          </a:p>
        </p:txBody>
      </p:sp>
      <p:sp>
        <p:nvSpPr>
          <p:cNvPr id="3" name="Inhaltsplatzhalter 2"/>
          <p:cNvSpPr>
            <a:spLocks noGrp="1"/>
          </p:cNvSpPr>
          <p:nvPr>
            <p:ph type="subTitle" idx="1"/>
          </p:nvPr>
        </p:nvSpPr>
        <p:spPr/>
        <p:txBody>
          <a:bodyPr>
            <a:normAutofit/>
          </a:bodyPr>
          <a:lstStyle/>
          <a:p>
            <a:pPr rtl="0"/>
            <a:r>
              <a:rPr lang="en-US" b="0" i="0" u="none"/>
              <a:t>Severe post-OP knee swelling following knee TEP</a:t>
            </a:r>
          </a:p>
        </p:txBody>
      </p:sp>
      <p:sp>
        <p:nvSpPr>
          <p:cNvPr id="5" name="Inhaltsplatzhalter 2"/>
          <p:cNvSpPr txBox="1">
            <a:spLocks/>
          </p:cNvSpPr>
          <p:nvPr/>
        </p:nvSpPr>
        <p:spPr bwMode="auto">
          <a:xfrm>
            <a:off x="1547664" y="1340768"/>
            <a:ext cx="7416824"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b="1" i="0" u="none" strike="noStrike" kern="0" cap="none" spc="0" normalizeH="0">
                <a:ln>
                  <a:noFill/>
                </a:ln>
                <a:solidFill>
                  <a:schemeClr val="tx1"/>
                </a:solidFill>
                <a:effectLst/>
                <a:uLnTx/>
                <a:uFillTx/>
                <a:latin typeface="+mn-lt"/>
                <a:ea typeface="+mn-ea"/>
                <a:cs typeface="+mn-cs"/>
              </a:rPr>
              <a:t>Rehabilitation following knee TEP</a:t>
            </a:r>
            <a:r>
              <a:rPr kumimoji="0" lang="en-US" b="0" i="0" u="none" strike="noStrike" kern="0" cap="none" spc="0" normalizeH="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0" i="0" u="none" strike="noStrike" kern="0" cap="none" spc="0" normalizeH="0">
                <a:ln>
                  <a:noFill/>
                </a:ln>
                <a:solidFill>
                  <a:schemeClr val="tx1"/>
                </a:solidFill>
                <a:effectLst/>
                <a:uLnTx/>
                <a:uFillTx/>
                <a:latin typeface="+mn-lt"/>
                <a:ea typeface="+mn-ea"/>
                <a:cs typeface="+mn-cs"/>
              </a:rPr>
              <a:t>frequent in almost every second patient</a:t>
            </a:r>
          </a:p>
          <a:p>
            <a:pPr marL="800100" lvl="1" indent="-342900" algn="l" rtl="0" eaLnBrk="0" hangingPunct="0">
              <a:spcBef>
                <a:spcPct val="20000"/>
              </a:spcBef>
              <a:buFont typeface="Arial" pitchFamily="34" charset="0"/>
              <a:buChar char="•"/>
              <a:defRPr/>
            </a:pPr>
            <a:r>
              <a:rPr kumimoji="0" lang="en-US" b="0" i="0" u="none" strike="noStrike" kern="0" cap="none" spc="0" normalizeH="0">
                <a:ln>
                  <a:noFill/>
                </a:ln>
                <a:solidFill>
                  <a:schemeClr val="tx1"/>
                </a:solidFill>
                <a:effectLst/>
                <a:uLnTx/>
                <a:uFillTx/>
                <a:latin typeface="+mn-lt"/>
                <a:ea typeface="+mn-ea"/>
                <a:cs typeface="+mn-cs"/>
              </a:rPr>
              <a:t>Pains </a:t>
            </a:r>
          </a:p>
          <a:p>
            <a:pPr marL="800100" lvl="1" indent="-342900" algn="l" rtl="0" eaLnBrk="0" hangingPunct="0">
              <a:spcBef>
                <a:spcPct val="20000"/>
              </a:spcBef>
              <a:buFont typeface="Arial" pitchFamily="34" charset="0"/>
              <a:buChar char="•"/>
              <a:defRPr/>
            </a:pPr>
            <a:r>
              <a:rPr kumimoji="0" lang="en-US" b="0" i="0" u="none" strike="noStrike" kern="0" cap="none" spc="0" normalizeH="0">
                <a:ln>
                  <a:noFill/>
                </a:ln>
                <a:solidFill>
                  <a:schemeClr val="tx1"/>
                </a:solidFill>
                <a:effectLst/>
                <a:uLnTx/>
                <a:uFillTx/>
                <a:latin typeface="+mn-lt"/>
                <a:ea typeface="+mn-ea"/>
                <a:cs typeface="+mn-cs"/>
              </a:rPr>
              <a:t>Severe knee swelling</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a:ln>
                  <a:noFill/>
                </a:ln>
                <a:solidFill>
                  <a:schemeClr val="tx1"/>
                </a:solidFill>
                <a:effectLst/>
                <a:uLnTx/>
                <a:uFillTx/>
                <a:latin typeface="+mn-lt"/>
                <a:ea typeface="+mn-ea"/>
                <a:cs typeface="+mn-cs"/>
              </a:rPr>
              <a:t>Causes: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a:ln>
                  <a:noFill/>
                </a:ln>
                <a:solidFill>
                  <a:schemeClr val="tx1"/>
                </a:solidFill>
                <a:effectLst/>
                <a:uLnTx/>
                <a:uFillTx/>
                <a:latin typeface="+mn-lt"/>
                <a:ea typeface="+mn-ea"/>
                <a:cs typeface="+mn-cs"/>
              </a:rPr>
              <a:t>Early transfer to rehabilitation post-OP</a:t>
            </a:r>
          </a:p>
          <a:p>
            <a:pPr marL="800100" lvl="1" indent="-342900" algn="l" rtl="0" eaLnBrk="0" hangingPunct="0">
              <a:spcBef>
                <a:spcPct val="20000"/>
              </a:spcBef>
              <a:defRPr/>
            </a:pPr>
            <a:r>
              <a:rPr kumimoji="0" lang="en-US" b="0" i="0" u="none" strike="noStrike" kern="0" cap="none" spc="0" normalizeH="0">
                <a:ln>
                  <a:noFill/>
                </a:ln>
                <a:solidFill>
                  <a:schemeClr val="tx1"/>
                </a:solidFill>
                <a:effectLst/>
                <a:uLnTx/>
                <a:uFillTx/>
                <a:latin typeface="+mn-lt"/>
                <a:ea typeface="+mn-ea"/>
                <a:cs typeface="+mn-cs"/>
              </a:rPr>
              <a:t>Acute care hospital - almost complete bed rest</a:t>
            </a:r>
          </a:p>
          <a:p>
            <a:pPr marL="800100" lvl="1" indent="-342900" algn="l" rtl="0" eaLnBrk="0" hangingPunct="0">
              <a:spcBef>
                <a:spcPct val="20000"/>
              </a:spcBef>
              <a:defRPr/>
            </a:pPr>
            <a:r>
              <a:rPr lang="en-US" b="0" i="0" u="none" kern="0">
                <a:latin typeface="+mn-lt"/>
                <a:ea typeface="+mn-ea"/>
                <a:cs typeface="+mn-cs"/>
                <a:sym typeface="Wingdings" pitchFamily="2" charset="2"/>
              </a:rPr>
              <a:t> </a:t>
            </a:r>
            <a:r>
              <a:rPr kumimoji="0" lang="en-US" b="0" i="0" u="none" strike="noStrike" kern="0" cap="none" spc="0" normalizeH="0">
                <a:ln>
                  <a:noFill/>
                </a:ln>
                <a:solidFill>
                  <a:schemeClr val="tx1"/>
                </a:solidFill>
                <a:effectLst/>
                <a:uLnTx/>
                <a:uFillTx/>
                <a:latin typeface="+mn-lt"/>
                <a:ea typeface="+mn-ea"/>
                <a:cs typeface="+mn-cs"/>
              </a:rPr>
              <a:t>Rehab - larger walking distances required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b="0" i="0" u="none" kern="0">
                <a:latin typeface="+mn-lt"/>
                <a:ea typeface="+mn-ea"/>
                <a:cs typeface="+mn-cs"/>
              </a:rPr>
              <a:t>amongst other causes</a:t>
            </a:r>
            <a:endParaRPr kumimoji="0" lang="en-US"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Objective</a:t>
            </a:r>
            <a:endParaRPr lang="en-US" dirty="0"/>
          </a:p>
        </p:txBody>
      </p:sp>
      <p:sp>
        <p:nvSpPr>
          <p:cNvPr id="3" name="Inhaltsplatzhalter 2"/>
          <p:cNvSpPr>
            <a:spLocks noGrp="1"/>
          </p:cNvSpPr>
          <p:nvPr>
            <p:ph type="subTitle" idx="1"/>
          </p:nvPr>
        </p:nvSpPr>
        <p:spPr/>
        <p:txBody>
          <a:bodyPr>
            <a:normAutofit/>
          </a:bodyPr>
          <a:lstStyle/>
          <a:p>
            <a:pPr rtl="0"/>
            <a:r>
              <a:rPr lang="en-US" b="0" i="0" u="none"/>
              <a:t>Adverse effects in rehabilitation following knee TEP</a:t>
            </a:r>
          </a:p>
        </p:txBody>
      </p:sp>
      <p:sp>
        <p:nvSpPr>
          <p:cNvPr id="5" name="Inhaltsplatzhalter 2"/>
          <p:cNvSpPr txBox="1">
            <a:spLocks/>
          </p:cNvSpPr>
          <p:nvPr/>
        </p:nvSpPr>
        <p:spPr bwMode="auto">
          <a:xfrm>
            <a:off x="1547664" y="1340768"/>
            <a:ext cx="7200900" cy="4681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a:ln>
                  <a:noFill/>
                </a:ln>
                <a:solidFill>
                  <a:schemeClr val="tx1"/>
                </a:solidFill>
                <a:effectLst/>
                <a:uLnTx/>
                <a:uFillTx/>
                <a:latin typeface="+mn-lt"/>
                <a:ea typeface="+mn-ea"/>
                <a:cs typeface="+mn-cs"/>
              </a:rPr>
              <a:t>Primary therapeutic aim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b="0" i="0" u="none" strike="noStrike" kern="0" cap="none" spc="0" normalizeH="0">
                <a:ln>
                  <a:noFill/>
                </a:ln>
                <a:solidFill>
                  <a:schemeClr val="tx1"/>
                </a:solidFill>
                <a:effectLst/>
                <a:uLnTx/>
                <a:uFillTx/>
                <a:latin typeface="+mn-lt"/>
                <a:ea typeface="+mn-ea"/>
                <a:cs typeface="+mn-cs"/>
              </a:rPr>
              <a:t>Reduction in swelling of operated knee joint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b="0" i="0" u="none" strike="noStrike" kern="0" cap="none" spc="0" normalizeH="0" noProof="0" dirty="0" smtClean="0">
              <a:ln>
                <a:noFill/>
              </a:ln>
              <a:solidFill>
                <a:schemeClr val="tx1"/>
              </a:solidFill>
              <a:effectLst/>
              <a:uLnTx/>
              <a:uFillTx/>
              <a:latin typeface="+mn-lt"/>
              <a:ea typeface="+mn-ea"/>
              <a:cs typeface="+mn-cs"/>
            </a:endParaRPr>
          </a:p>
          <a:p>
            <a:pPr marL="342900" lvl="0" indent="-342900" algn="l" rtl="0" eaLnBrk="0" hangingPunct="0">
              <a:spcBef>
                <a:spcPct val="20000"/>
              </a:spcBef>
              <a:defRPr/>
            </a:pPr>
            <a:r>
              <a:rPr lang="en-US" sz="2800" b="1" i="0" u="none" kern="0"/>
              <a:t>Pilot study to compare effectiveness of two treatment methods</a:t>
            </a:r>
          </a:p>
          <a:p>
            <a:pPr marL="342900" indent="-342900" algn="l" rtl="0" eaLnBrk="0" hangingPunct="0">
              <a:spcBef>
                <a:spcPct val="20000"/>
              </a:spcBef>
              <a:buFontTx/>
              <a:buChar char="•"/>
              <a:defRPr/>
            </a:pPr>
            <a:r>
              <a:rPr lang="en-US" b="0" i="0" u="none" kern="0">
                <a:latin typeface="+mn-lt"/>
                <a:ea typeface="+mn-ea"/>
                <a:cs typeface="+mn-cs"/>
              </a:rPr>
              <a:t>Continuous cooling </a:t>
            </a:r>
          </a:p>
          <a:p>
            <a:pPr marL="342900" indent="-342900" algn="l" rtl="0" eaLnBrk="0" hangingPunct="0">
              <a:spcBef>
                <a:spcPct val="20000"/>
              </a:spcBef>
              <a:buFontTx/>
              <a:buChar char="•"/>
              <a:defRPr/>
            </a:pPr>
            <a:r>
              <a:rPr lang="en-US" b="0" i="0" u="none" kern="0">
                <a:latin typeface="+mn-lt"/>
                <a:ea typeface="+mn-ea"/>
                <a:cs typeface="+mn-cs"/>
              </a:rPr>
              <a:t>Lymph drainage</a:t>
            </a:r>
            <a:endParaRPr lang="en-US" kern="0" dirty="0">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Method</a:t>
            </a:r>
            <a:endParaRPr lang="en-US" dirty="0"/>
          </a:p>
        </p:txBody>
      </p:sp>
      <p:sp>
        <p:nvSpPr>
          <p:cNvPr id="3" name="Inhaltsplatzhalter 2"/>
          <p:cNvSpPr>
            <a:spLocks noGrp="1"/>
          </p:cNvSpPr>
          <p:nvPr>
            <p:ph type="subTitle" idx="1"/>
          </p:nvPr>
        </p:nvSpPr>
        <p:spPr/>
        <p:txBody>
          <a:bodyPr>
            <a:normAutofit/>
          </a:bodyPr>
          <a:lstStyle/>
          <a:p>
            <a:pPr rtl="0"/>
            <a:r>
              <a:rPr lang="en-US" b="0" i="0" u="none"/>
              <a:t>Patient population / Groups</a:t>
            </a:r>
          </a:p>
        </p:txBody>
      </p:sp>
      <p:sp>
        <p:nvSpPr>
          <p:cNvPr id="5" name="Inhaltsplatzhalter 2"/>
          <p:cNvSpPr txBox="1">
            <a:spLocks/>
          </p:cNvSpPr>
          <p:nvPr/>
        </p:nvSpPr>
        <p:spPr bwMode="auto">
          <a:xfrm>
            <a:off x="1547664" y="1340768"/>
            <a:ext cx="7596336" cy="43950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ts val="600"/>
              </a:spcBef>
              <a:spcAft>
                <a:spcPts val="1200"/>
              </a:spcAft>
              <a:buClrTx/>
              <a:buSzTx/>
              <a:buFontTx/>
              <a:buNone/>
              <a:tabLst/>
              <a:defRPr/>
            </a:pPr>
            <a:r>
              <a:rPr kumimoji="0" lang="en-US" sz="2800" b="1" i="0" u="none" strike="noStrike" kern="0" cap="none" spc="0" normalizeH="0">
                <a:ln>
                  <a:noFill/>
                </a:ln>
                <a:solidFill>
                  <a:schemeClr val="tx1"/>
                </a:solidFill>
                <a:effectLst/>
                <a:uLnTx/>
                <a:uFillTx/>
                <a:latin typeface="+mn-lt"/>
                <a:ea typeface="+mn-ea"/>
                <a:cs typeface="+mn-cs"/>
              </a:rPr>
              <a:t>15 patients post knee TEP, randomized</a:t>
            </a:r>
            <a:r>
              <a:rPr kumimoji="0" lang="en-US" sz="2800" b="1" i="0" u="none" strike="noStrike" kern="0" cap="none" spc="0" normalizeH="0" baseline="0">
                <a:ln>
                  <a:noFill/>
                </a:ln>
                <a:solidFill>
                  <a:schemeClr val="tx1"/>
                </a:solidFill>
                <a:effectLst/>
                <a:uLnTx/>
                <a:uFillTx/>
                <a:latin typeface="+mn-lt"/>
                <a:ea typeface="+mn-ea"/>
                <a:cs typeface="+mn-cs"/>
              </a:rPr>
              <a:t/>
            </a:r>
            <a:br>
              <a:rPr kumimoji="0" lang="en-US" sz="2800" b="1" i="0" u="none" strike="noStrike" kern="0" cap="none" spc="0" normalizeH="0" baseline="0">
                <a:ln>
                  <a:noFill/>
                </a:ln>
                <a:solidFill>
                  <a:schemeClr val="tx1"/>
                </a:solidFill>
                <a:effectLst/>
                <a:uLnTx/>
                <a:uFillTx/>
                <a:latin typeface="+mn-lt"/>
                <a:ea typeface="+mn-ea"/>
                <a:cs typeface="+mn-cs"/>
              </a:rPr>
            </a:br>
            <a:r>
              <a:rPr lang="en-US" b="0" i="0" u="none" kern="0">
                <a:latin typeface="+mn-lt"/>
                <a:ea typeface="+mn-ea"/>
                <a:cs typeface="+mn-cs"/>
              </a:rPr>
              <a:t>(8F, 7M, 69.9Y, 1.72m, 86.7kg, BMI 29.4)</a:t>
            </a:r>
            <a:endParaRPr lang="en-US" sz="2800" kern="0" dirty="0" smtClean="0">
              <a:latin typeface="+mn-lt"/>
              <a:ea typeface="+mn-ea"/>
              <a:cs typeface="+mn-cs"/>
            </a:endParaRPr>
          </a:p>
          <a:p>
            <a:pPr marL="342900" marR="0" lvl="0" indent="-342900" algn="l" defTabSz="914400" rtl="0" eaLnBrk="0" fontAlgn="base" latinLnBrk="0" hangingPunct="0">
              <a:lnSpc>
                <a:spcPct val="100000"/>
              </a:lnSpc>
              <a:spcBef>
                <a:spcPts val="600"/>
              </a:spcBef>
              <a:spcAft>
                <a:spcPts val="0"/>
              </a:spcAft>
              <a:buClrTx/>
              <a:buSzTx/>
              <a:buFont typeface="Arial" pitchFamily="34" charset="0"/>
              <a:buChar char="•"/>
              <a:tabLst/>
              <a:defRPr/>
            </a:pPr>
            <a:r>
              <a:rPr kumimoji="0" lang="en-US" b="1" i="0" u="none" strike="noStrike" kern="0" cap="none" spc="0" normalizeH="0">
                <a:ln>
                  <a:noFill/>
                </a:ln>
                <a:solidFill>
                  <a:schemeClr val="tx1"/>
                </a:solidFill>
                <a:effectLst/>
                <a:uLnTx/>
                <a:uFillTx/>
                <a:latin typeface="+mn-lt"/>
                <a:ea typeface="+mn-ea"/>
                <a:cs typeface="+mn-cs"/>
              </a:rPr>
              <a:t>Cooling group (KÜ, N=8, termination of 2 VPNs)</a:t>
            </a:r>
          </a:p>
          <a:p>
            <a:pPr marL="800100" lvl="1" indent="-342900" algn="l" rtl="0" eaLnBrk="0" hangingPunct="0">
              <a:spcBef>
                <a:spcPts val="600"/>
              </a:spcBef>
              <a:spcAft>
                <a:spcPts val="1200"/>
              </a:spcAft>
              <a:buFont typeface="Arial" pitchFamily="34" charset="0"/>
              <a:buChar char="•"/>
              <a:defRPr/>
            </a:pPr>
            <a:r>
              <a:rPr kumimoji="0" lang="en-US" b="0" i="0" u="none" strike="noStrike" kern="0" cap="none" spc="0" normalizeH="0">
                <a:ln>
                  <a:noFill/>
                </a:ln>
                <a:solidFill>
                  <a:schemeClr val="tx1"/>
                </a:solidFill>
                <a:effectLst/>
                <a:uLnTx/>
                <a:uFillTx/>
                <a:latin typeface="+mn-lt"/>
                <a:ea typeface="+mn-ea"/>
                <a:cs typeface="+mn-cs"/>
              </a:rPr>
              <a:t>Cooling (Hilotherm), 25 min., 13-15 °C</a:t>
            </a:r>
            <a:endParaRPr kumimoji="0" lang="en-US"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ts val="600"/>
              </a:spcBef>
              <a:spcAft>
                <a:spcPts val="0"/>
              </a:spcAft>
              <a:buClrTx/>
              <a:buSzTx/>
              <a:buFont typeface="Arial" pitchFamily="34" charset="0"/>
              <a:buChar char="•"/>
              <a:tabLst/>
              <a:defRPr/>
            </a:pPr>
            <a:r>
              <a:rPr lang="en-US" b="1" i="0" u="none" kern="0">
                <a:latin typeface="+mn-lt"/>
                <a:ea typeface="+mn-ea"/>
                <a:cs typeface="+mn-cs"/>
              </a:rPr>
              <a:t>Lymph drainage group (LY, N=7)</a:t>
            </a:r>
          </a:p>
          <a:p>
            <a:pPr marL="800100" lvl="1" indent="-342900" algn="l" rtl="0" eaLnBrk="0" hangingPunct="0">
              <a:spcBef>
                <a:spcPts val="600"/>
              </a:spcBef>
              <a:spcAft>
                <a:spcPts val="1200"/>
              </a:spcAft>
              <a:buFont typeface="Arial" pitchFamily="34" charset="0"/>
              <a:buChar char="•"/>
              <a:defRPr/>
            </a:pPr>
            <a:r>
              <a:rPr lang="en-US" b="0" i="0" u="none" kern="0">
                <a:latin typeface="+mn-lt"/>
                <a:ea typeface="+mn-ea"/>
                <a:cs typeface="+mn-cs"/>
              </a:rPr>
              <a:t>Manually, 25 min., neck, abdomen (lymph valves), then just Op-leg</a:t>
            </a:r>
          </a:p>
          <a:p>
            <a:pPr marL="342900" indent="-342900" algn="l" rtl="0" eaLnBrk="0" hangingPunct="0">
              <a:spcBef>
                <a:spcPct val="20000"/>
              </a:spcBef>
              <a:buFont typeface="Arial" pitchFamily="34" charset="0"/>
              <a:buChar char="•"/>
              <a:defRPr/>
            </a:pPr>
            <a:r>
              <a:rPr lang="en-US" b="0" i="0" u="none" kern="0">
                <a:latin typeface="+mn-lt"/>
                <a:ea typeface="+mn-ea"/>
                <a:cs typeface="+mn-cs"/>
              </a:rPr>
              <a:t>3 weeks, 5x/week (Mon-Fri), 11 am, lying down</a:t>
            </a:r>
          </a:p>
          <a:p>
            <a:pPr marL="342900" indent="-342900" algn="l" rtl="0" eaLnBrk="0" hangingPunct="0">
              <a:spcBef>
                <a:spcPct val="20000"/>
              </a:spcBef>
              <a:buFont typeface="Arial" pitchFamily="34" charset="0"/>
              <a:buChar char="•"/>
              <a:defRPr/>
            </a:pPr>
            <a:r>
              <a:rPr lang="en-US" b="0" i="0" u="none" kern="0">
                <a:latin typeface="+mn-lt"/>
                <a:ea typeface="+mn-ea"/>
                <a:cs typeface="+mn-cs"/>
              </a:rPr>
              <a:t>Identical treatment program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Method</a:t>
            </a:r>
            <a:endParaRPr lang="en-US" dirty="0"/>
          </a:p>
        </p:txBody>
      </p:sp>
      <p:sp>
        <p:nvSpPr>
          <p:cNvPr id="3" name="Inhaltsplatzhalter 2"/>
          <p:cNvSpPr>
            <a:spLocks noGrp="1"/>
          </p:cNvSpPr>
          <p:nvPr>
            <p:ph type="subTitle" idx="1"/>
          </p:nvPr>
        </p:nvSpPr>
        <p:spPr/>
        <p:txBody>
          <a:bodyPr>
            <a:normAutofit/>
          </a:bodyPr>
          <a:lstStyle/>
          <a:p>
            <a:pPr rtl="0"/>
            <a:r>
              <a:rPr lang="en-US" b="0" i="0" u="none"/>
              <a:t>Cooling Hilotherm Clinic</a:t>
            </a:r>
            <a:endParaRPr lang="en-US" dirty="0" smtClean="0"/>
          </a:p>
        </p:txBody>
      </p:sp>
      <p:sp>
        <p:nvSpPr>
          <p:cNvPr id="5" name="Inhaltsplatzhalter 2"/>
          <p:cNvSpPr txBox="1">
            <a:spLocks/>
          </p:cNvSpPr>
          <p:nvPr/>
        </p:nvSpPr>
        <p:spPr bwMode="auto">
          <a:xfrm>
            <a:off x="1547664" y="1340768"/>
            <a:ext cx="7596336" cy="15542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ts val="600"/>
              </a:spcBef>
              <a:spcAft>
                <a:spcPts val="1200"/>
              </a:spcAft>
              <a:buClrTx/>
              <a:buSzTx/>
              <a:buFontTx/>
              <a:buNone/>
              <a:tabLst/>
              <a:defRPr/>
            </a:pPr>
            <a:r>
              <a:rPr kumimoji="0" lang="en-US" sz="2800" b="1" i="0" u="none" strike="noStrike" kern="0" cap="none" spc="0" normalizeH="0">
                <a:ln>
                  <a:noFill/>
                </a:ln>
                <a:solidFill>
                  <a:schemeClr val="tx1"/>
                </a:solidFill>
                <a:effectLst/>
                <a:uLnTx/>
                <a:uFillTx/>
                <a:latin typeface="+mn-lt"/>
                <a:ea typeface="+mn-ea"/>
                <a:cs typeface="+mn-cs"/>
              </a:rPr>
              <a:t>Continuous cooling</a:t>
            </a:r>
          </a:p>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lang="en-US" sz="2800" b="0" i="0" u="none" kern="0">
                <a:latin typeface="+mn-lt"/>
                <a:ea typeface="+mn-ea"/>
                <a:cs typeface="+mn-cs"/>
              </a:rPr>
              <a:t>Hilotherm Clinic </a:t>
            </a:r>
            <a:r>
              <a:rPr lang="en-US" sz="2800" kern="0">
                <a:latin typeface="+mn-lt"/>
                <a:ea typeface="+mn-ea"/>
                <a:cs typeface="+mn-cs"/>
              </a:rPr>
              <a:t/>
            </a:r>
            <a:br>
              <a:rPr lang="en-US" sz="2800" kern="0">
                <a:latin typeface="+mn-lt"/>
                <a:ea typeface="+mn-ea"/>
                <a:cs typeface="+mn-cs"/>
              </a:rPr>
            </a:br>
            <a:r>
              <a:rPr lang="en-US" b="0" i="0" u="none" kern="0">
                <a:latin typeface="+mn-lt"/>
                <a:ea typeface="+mn-ea"/>
                <a:cs typeface="+mn-cs"/>
              </a:rPr>
              <a:t>constant temperature adjustable, here: 13-15°C</a:t>
            </a:r>
          </a:p>
        </p:txBody>
      </p:sp>
      <p:pic>
        <p:nvPicPr>
          <p:cNvPr id="7" name="Grafik 6" descr="Hilotherm-Manschette-Knie.jpg"/>
          <p:cNvPicPr>
            <a:picLocks noChangeAspect="1"/>
          </p:cNvPicPr>
          <p:nvPr/>
        </p:nvPicPr>
        <p:blipFill>
          <a:blip r:embed="rId3"/>
          <a:stretch>
            <a:fillRect/>
          </a:stretch>
        </p:blipFill>
        <p:spPr>
          <a:xfrm>
            <a:off x="4211960" y="2996952"/>
            <a:ext cx="4492910" cy="2664296"/>
          </a:xfrm>
          <a:prstGeom prst="rect">
            <a:avLst/>
          </a:prstGeom>
        </p:spPr>
      </p:pic>
      <p:pic>
        <p:nvPicPr>
          <p:cNvPr id="8" name="Grafik 7" descr="Hilotherm-Clinic.jpg"/>
          <p:cNvPicPr>
            <a:picLocks noChangeAspect="1"/>
          </p:cNvPicPr>
          <p:nvPr/>
        </p:nvPicPr>
        <p:blipFill>
          <a:blip r:embed="rId4"/>
          <a:stretch>
            <a:fillRect/>
          </a:stretch>
        </p:blipFill>
        <p:spPr>
          <a:xfrm>
            <a:off x="755576" y="2996952"/>
            <a:ext cx="3384376" cy="2675859"/>
          </a:xfrm>
          <a:prstGeom prst="rect">
            <a:avLst/>
          </a:prstGeom>
        </p:spPr>
      </p:pic>
      <p:sp>
        <p:nvSpPr>
          <p:cNvPr id="9" name="Textfeld 8"/>
          <p:cNvSpPr txBox="1"/>
          <p:nvPr/>
        </p:nvSpPr>
        <p:spPr>
          <a:xfrm>
            <a:off x="2699792" y="5805264"/>
            <a:ext cx="2883995" cy="338554"/>
          </a:xfrm>
          <a:prstGeom prst="rect">
            <a:avLst/>
          </a:prstGeom>
          <a:noFill/>
        </p:spPr>
        <p:txBody>
          <a:bodyPr wrap="none" rtlCol="0">
            <a:spAutoFit/>
          </a:bodyPr>
          <a:lstStyle/>
          <a:p>
            <a:pPr algn="l" rtl="0"/>
            <a:r>
              <a:rPr lang="en-US" sz="1600" b="0" i="0" u="none"/>
              <a:t>Source: www.hilotherapie.com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Method</a:t>
            </a:r>
            <a:endParaRPr lang="en-US" dirty="0"/>
          </a:p>
        </p:txBody>
      </p:sp>
      <p:sp>
        <p:nvSpPr>
          <p:cNvPr id="3" name="Inhaltsplatzhalter 2"/>
          <p:cNvSpPr>
            <a:spLocks noGrp="1"/>
          </p:cNvSpPr>
          <p:nvPr>
            <p:ph type="subTitle" idx="1"/>
          </p:nvPr>
        </p:nvSpPr>
        <p:spPr/>
        <p:txBody>
          <a:bodyPr>
            <a:normAutofit/>
          </a:bodyPr>
          <a:lstStyle/>
          <a:p>
            <a:pPr rtl="0"/>
            <a:r>
              <a:rPr lang="en-US" b="0" i="0" u="none"/>
              <a:t>Leg volume measurement</a:t>
            </a:r>
          </a:p>
        </p:txBody>
      </p:sp>
      <p:sp>
        <p:nvSpPr>
          <p:cNvPr id="5" name="Inhaltsplatzhalter 2"/>
          <p:cNvSpPr txBox="1">
            <a:spLocks/>
          </p:cNvSpPr>
          <p:nvPr/>
        </p:nvSpPr>
        <p:spPr bwMode="auto">
          <a:xfrm>
            <a:off x="1547664" y="1340768"/>
            <a:ext cx="7596336" cy="44012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ts val="600"/>
              </a:spcBef>
              <a:spcAft>
                <a:spcPts val="1200"/>
              </a:spcAft>
              <a:buClrTx/>
              <a:buSzTx/>
              <a:buFontTx/>
              <a:buNone/>
              <a:tabLst/>
              <a:defRPr/>
            </a:pPr>
            <a:r>
              <a:rPr kumimoji="0" lang="en-US" sz="2800" b="1" i="0" u="none" strike="noStrike" kern="0" cap="none" spc="0" normalizeH="0">
                <a:ln>
                  <a:noFill/>
                </a:ln>
                <a:solidFill>
                  <a:schemeClr val="tx1"/>
                </a:solidFill>
                <a:effectLst/>
                <a:uLnTx/>
                <a:uFillTx/>
                <a:latin typeface="+mn-lt"/>
                <a:ea typeface="+mn-ea"/>
                <a:cs typeface="+mn-cs"/>
              </a:rPr>
              <a:t>Leg volume</a:t>
            </a:r>
          </a:p>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lang="en-US" sz="2800" b="0" i="0" u="none" kern="0">
                <a:latin typeface="+mn-lt"/>
                <a:ea typeface="+mn-ea"/>
                <a:cs typeface="+mn-cs"/>
              </a:rPr>
              <a:t>Perometer (Pero-System)</a:t>
            </a:r>
            <a:r>
              <a:rPr lang="en-US" sz="2800" kern="0">
                <a:latin typeface="+mn-lt"/>
                <a:ea typeface="+mn-ea"/>
                <a:cs typeface="+mn-cs"/>
              </a:rPr>
              <a:t/>
            </a:r>
            <a:br>
              <a:rPr lang="en-US" sz="2800" kern="0">
                <a:latin typeface="+mn-lt"/>
                <a:ea typeface="+mn-ea"/>
                <a:cs typeface="+mn-cs"/>
              </a:rPr>
            </a:br>
            <a:r>
              <a:rPr lang="en-US" b="0" i="0" u="none" kern="0">
                <a:latin typeface="+mn-lt"/>
                <a:ea typeface="+mn-ea"/>
                <a:cs typeface="+mn-cs"/>
              </a:rPr>
              <a:t>accuracy: &lt;1%, (Jöllenbeck &amp; Schönle, 2002)</a:t>
            </a:r>
          </a:p>
          <a:p>
            <a:pPr marL="342900" marR="0" lvl="0" indent="-342900" algn="l" defTabSz="914400" rtl="0" eaLnBrk="0" fontAlgn="base" latinLnBrk="0" hangingPunct="0">
              <a:lnSpc>
                <a:spcPct val="100000"/>
              </a:lnSpc>
              <a:spcBef>
                <a:spcPts val="600"/>
              </a:spcBef>
              <a:spcAft>
                <a:spcPts val="1200"/>
              </a:spcAft>
              <a:buClrTx/>
              <a:buSzTx/>
              <a:buFont typeface="Arial" pitchFamily="34" charset="0"/>
              <a:buChar char="•"/>
              <a:tabLst/>
              <a:defRPr/>
            </a:pPr>
            <a:r>
              <a:rPr lang="en-US" sz="2800" b="0" i="0" u="none" kern="0">
                <a:latin typeface="+mn-lt"/>
                <a:ea typeface="+mn-ea"/>
                <a:cs typeface="+mn-cs"/>
              </a:rPr>
              <a:t>Measurement: Foot to mid-thigh</a:t>
            </a:r>
          </a:p>
          <a:p>
            <a:pPr marL="342900" marR="0" lvl="0" indent="-342900" algn="l" defTabSz="914400" rtl="0" eaLnBrk="0" fontAlgn="base" latinLnBrk="0" hangingPunct="0">
              <a:lnSpc>
                <a:spcPct val="100000"/>
              </a:lnSpc>
              <a:spcBef>
                <a:spcPts val="600"/>
              </a:spcBef>
              <a:spcAft>
                <a:spcPts val="0"/>
              </a:spcAft>
              <a:buClrTx/>
              <a:buSzTx/>
              <a:buFont typeface="Arial" pitchFamily="34" charset="0"/>
              <a:buChar char="•"/>
              <a:tabLst/>
              <a:defRPr/>
            </a:pPr>
            <a:r>
              <a:rPr lang="en-US" sz="2800" b="0" i="0" u="none" kern="0">
                <a:latin typeface="+mn-lt"/>
                <a:ea typeface="+mn-ea"/>
                <a:cs typeface="+mn-cs"/>
              </a:rPr>
              <a:t>Times (Mon-Fri)</a:t>
            </a:r>
          </a:p>
          <a:p>
            <a:pPr marL="800100" lvl="1" indent="-342900" algn="l" rtl="0" eaLnBrk="0" hangingPunct="0">
              <a:spcBef>
                <a:spcPts val="600"/>
              </a:spcBef>
              <a:spcAft>
                <a:spcPts val="0"/>
              </a:spcAft>
              <a:buFont typeface="Arial" pitchFamily="34" charset="0"/>
              <a:buChar char="•"/>
              <a:defRPr/>
            </a:pPr>
            <a:r>
              <a:rPr lang="en-US" sz="2800" b="0" i="0" u="none" kern="0">
                <a:latin typeface="+mn-lt"/>
                <a:ea typeface="+mn-ea"/>
                <a:cs typeface="+mn-cs"/>
              </a:rPr>
              <a:t>7 am </a:t>
            </a:r>
          </a:p>
          <a:p>
            <a:pPr marL="800100" lvl="1" indent="-342900" algn="l" rtl="0" eaLnBrk="0" hangingPunct="0">
              <a:spcBef>
                <a:spcPts val="600"/>
              </a:spcBef>
              <a:spcAft>
                <a:spcPts val="0"/>
              </a:spcAft>
              <a:buFont typeface="Arial" pitchFamily="34" charset="0"/>
              <a:buChar char="•"/>
              <a:defRPr/>
            </a:pPr>
            <a:r>
              <a:rPr lang="en-US" sz="2800" b="0" i="0" u="none" kern="0">
                <a:latin typeface="+mn-lt"/>
                <a:ea typeface="+mn-ea"/>
                <a:cs typeface="+mn-cs"/>
              </a:rPr>
              <a:t>11 am, pre &amp; post</a:t>
            </a:r>
          </a:p>
          <a:p>
            <a:pPr marL="800100" lvl="1" indent="-342900" algn="l" rtl="0" eaLnBrk="0" hangingPunct="0">
              <a:spcBef>
                <a:spcPts val="600"/>
              </a:spcBef>
              <a:spcAft>
                <a:spcPts val="0"/>
              </a:spcAft>
              <a:buFont typeface="Arial" pitchFamily="34" charset="0"/>
              <a:buChar char="•"/>
              <a:defRPr/>
            </a:pPr>
            <a:r>
              <a:rPr lang="en-US" sz="2800" b="0" i="0" u="none" kern="0">
                <a:latin typeface="+mn-lt"/>
                <a:ea typeface="+mn-ea"/>
                <a:cs typeface="+mn-cs"/>
              </a:rPr>
              <a:t>3 pm </a:t>
            </a:r>
          </a:p>
        </p:txBody>
      </p:sp>
      <p:pic>
        <p:nvPicPr>
          <p:cNvPr id="72706" name="Picture 2"/>
          <p:cNvPicPr>
            <a:picLocks noChangeAspect="1" noChangeArrowheads="1"/>
          </p:cNvPicPr>
          <p:nvPr/>
        </p:nvPicPr>
        <p:blipFill>
          <a:blip r:embed="rId3"/>
          <a:srcRect r="27091" b="24130"/>
          <a:stretch>
            <a:fillRect/>
          </a:stretch>
        </p:blipFill>
        <p:spPr bwMode="auto">
          <a:xfrm>
            <a:off x="5796136" y="3717032"/>
            <a:ext cx="3102029" cy="2237084"/>
          </a:xfrm>
          <a:prstGeom prst="rect">
            <a:avLst/>
          </a:prstGeom>
          <a:noFill/>
          <a:ln w="9525">
            <a:noFill/>
            <a:miter lim="800000"/>
            <a:headEnd/>
            <a:tailEnd/>
          </a:ln>
        </p:spPr>
      </p:pic>
      <p:sp>
        <p:nvSpPr>
          <p:cNvPr id="7" name="Textfeld 6"/>
          <p:cNvSpPr txBox="1"/>
          <p:nvPr/>
        </p:nvSpPr>
        <p:spPr>
          <a:xfrm>
            <a:off x="5868144" y="6021288"/>
            <a:ext cx="2853538" cy="338554"/>
          </a:xfrm>
          <a:prstGeom prst="rect">
            <a:avLst/>
          </a:prstGeom>
          <a:noFill/>
        </p:spPr>
        <p:txBody>
          <a:bodyPr wrap="none" rtlCol="0">
            <a:spAutoFit/>
          </a:bodyPr>
          <a:lstStyle/>
          <a:p>
            <a:pPr algn="l" rtl="0"/>
            <a:r>
              <a:rPr lang="en-US" sz="1600" b="0" i="0" u="none"/>
              <a:t>Source: www.pero-system.de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Method</a:t>
            </a:r>
            <a:endParaRPr lang="en-US" dirty="0"/>
          </a:p>
        </p:txBody>
      </p:sp>
      <p:sp>
        <p:nvSpPr>
          <p:cNvPr id="3" name="Inhaltsplatzhalter 2"/>
          <p:cNvSpPr>
            <a:spLocks noGrp="1"/>
          </p:cNvSpPr>
          <p:nvPr>
            <p:ph type="subTitle" idx="1"/>
          </p:nvPr>
        </p:nvSpPr>
        <p:spPr/>
        <p:txBody>
          <a:bodyPr>
            <a:normAutofit/>
          </a:bodyPr>
          <a:lstStyle/>
          <a:p>
            <a:pPr rtl="0"/>
            <a:r>
              <a:rPr lang="en-US" b="0" i="0" u="none"/>
              <a:t>Measurement leg/knee volume</a:t>
            </a:r>
          </a:p>
        </p:txBody>
      </p:sp>
      <p:pic>
        <p:nvPicPr>
          <p:cNvPr id="99330" name="Picture 2" descr="D:\Kongresse\Dt-Orth-Kongress-Berlin\Dt-Orth-Kongr-2013\VPH-Turnwald-1.jpg"/>
          <p:cNvPicPr>
            <a:picLocks noChangeAspect="1" noChangeArrowheads="1"/>
          </p:cNvPicPr>
          <p:nvPr/>
        </p:nvPicPr>
        <p:blipFill>
          <a:blip r:embed="rId3"/>
          <a:srcRect l="14119" t="9135" r="56606" b="63701"/>
          <a:stretch>
            <a:fillRect/>
          </a:stretch>
        </p:blipFill>
        <p:spPr bwMode="auto">
          <a:xfrm>
            <a:off x="395536" y="1844824"/>
            <a:ext cx="3024336" cy="2027924"/>
          </a:xfrm>
          <a:prstGeom prst="rect">
            <a:avLst/>
          </a:prstGeom>
          <a:noFill/>
        </p:spPr>
      </p:pic>
      <p:pic>
        <p:nvPicPr>
          <p:cNvPr id="99331" name="Picture 3" descr="D:\Kongresse\Dt-Orth-Kongress-Berlin\Dt-Orth-Kongr-2013\VPH-Turnwald-Msg1-post.jpg"/>
          <p:cNvPicPr>
            <a:picLocks noChangeAspect="1" noChangeArrowheads="1"/>
          </p:cNvPicPr>
          <p:nvPr/>
        </p:nvPicPr>
        <p:blipFill>
          <a:blip r:embed="rId4"/>
          <a:srcRect/>
          <a:stretch>
            <a:fillRect/>
          </a:stretch>
        </p:blipFill>
        <p:spPr bwMode="auto">
          <a:xfrm>
            <a:off x="3563888" y="1340768"/>
            <a:ext cx="5376986" cy="3816424"/>
          </a:xfrm>
          <a:prstGeom prst="rect">
            <a:avLst/>
          </a:prstGeom>
          <a:noFill/>
        </p:spPr>
      </p:pic>
      <p:cxnSp>
        <p:nvCxnSpPr>
          <p:cNvPr id="10" name="Gerade Verbindung 9"/>
          <p:cNvCxnSpPr/>
          <p:nvPr/>
        </p:nvCxnSpPr>
        <p:spPr bwMode="auto">
          <a:xfrm>
            <a:off x="6056362" y="2348880"/>
            <a:ext cx="0" cy="1880184"/>
          </a:xfrm>
          <a:prstGeom prst="line">
            <a:avLst/>
          </a:prstGeom>
          <a:solidFill>
            <a:schemeClr val="accent1"/>
          </a:solidFill>
          <a:ln w="19050" cap="flat" cmpd="sng" algn="ctr">
            <a:solidFill>
              <a:srgbClr val="023AD2"/>
            </a:solidFill>
            <a:prstDash val="sysDot"/>
            <a:round/>
            <a:headEnd type="none" w="med" len="med"/>
            <a:tailEnd type="none" w="med" len="med"/>
          </a:ln>
          <a:effectLst/>
        </p:spPr>
      </p:cxnSp>
      <p:cxnSp>
        <p:nvCxnSpPr>
          <p:cNvPr id="13" name="Gerade Verbindung 12"/>
          <p:cNvCxnSpPr/>
          <p:nvPr/>
        </p:nvCxnSpPr>
        <p:spPr bwMode="auto">
          <a:xfrm>
            <a:off x="6697136" y="1844824"/>
            <a:ext cx="0" cy="2384240"/>
          </a:xfrm>
          <a:prstGeom prst="line">
            <a:avLst/>
          </a:prstGeom>
          <a:solidFill>
            <a:schemeClr val="accent1"/>
          </a:solidFill>
          <a:ln w="19050" cap="flat" cmpd="sng" algn="ctr">
            <a:solidFill>
              <a:srgbClr val="002060"/>
            </a:solidFill>
            <a:prstDash val="solid"/>
            <a:round/>
            <a:headEnd type="none" w="med" len="med"/>
            <a:tailEnd type="none" w="med" len="med"/>
          </a:ln>
          <a:effectLst/>
        </p:spPr>
      </p:cxnSp>
      <p:cxnSp>
        <p:nvCxnSpPr>
          <p:cNvPr id="15" name="Gerade Verbindung 14"/>
          <p:cNvCxnSpPr/>
          <p:nvPr/>
        </p:nvCxnSpPr>
        <p:spPr bwMode="auto">
          <a:xfrm>
            <a:off x="4283968" y="1844824"/>
            <a:ext cx="0" cy="2384240"/>
          </a:xfrm>
          <a:prstGeom prst="line">
            <a:avLst/>
          </a:prstGeom>
          <a:solidFill>
            <a:schemeClr val="accent1"/>
          </a:solidFill>
          <a:ln w="19050" cap="flat" cmpd="sng" algn="ctr">
            <a:solidFill>
              <a:srgbClr val="002060"/>
            </a:solidFill>
            <a:prstDash val="solid"/>
            <a:round/>
            <a:headEnd type="none" w="med" len="med"/>
            <a:tailEnd type="none" w="med" len="med"/>
          </a:ln>
          <a:effectLst/>
        </p:spPr>
      </p:cxnSp>
      <p:cxnSp>
        <p:nvCxnSpPr>
          <p:cNvPr id="16" name="Gerade Verbindung 15"/>
          <p:cNvCxnSpPr/>
          <p:nvPr/>
        </p:nvCxnSpPr>
        <p:spPr bwMode="auto">
          <a:xfrm>
            <a:off x="6516216" y="2204864"/>
            <a:ext cx="0" cy="2024200"/>
          </a:xfrm>
          <a:prstGeom prst="line">
            <a:avLst/>
          </a:prstGeom>
          <a:solidFill>
            <a:schemeClr val="accent1"/>
          </a:solidFill>
          <a:ln w="19050" cap="flat" cmpd="sng" algn="ctr">
            <a:solidFill>
              <a:srgbClr val="023AD2"/>
            </a:solidFill>
            <a:prstDash val="solid"/>
            <a:round/>
            <a:headEnd type="none" w="med" len="med"/>
            <a:tailEnd type="none" w="med" len="med"/>
          </a:ln>
          <a:effectLst/>
        </p:spPr>
      </p:cxnSp>
      <p:cxnSp>
        <p:nvCxnSpPr>
          <p:cNvPr id="17" name="Gerade Verbindung 16"/>
          <p:cNvCxnSpPr/>
          <p:nvPr/>
        </p:nvCxnSpPr>
        <p:spPr bwMode="auto">
          <a:xfrm>
            <a:off x="5580112" y="2204864"/>
            <a:ext cx="0" cy="2024200"/>
          </a:xfrm>
          <a:prstGeom prst="line">
            <a:avLst/>
          </a:prstGeom>
          <a:solidFill>
            <a:schemeClr val="accent1"/>
          </a:solidFill>
          <a:ln w="19050" cap="flat" cmpd="sng" algn="ctr">
            <a:solidFill>
              <a:srgbClr val="023AD2"/>
            </a:solidFill>
            <a:prstDash val="solid"/>
            <a:round/>
            <a:headEnd type="none" w="med" len="med"/>
            <a:tailEnd type="none" w="med" len="med"/>
          </a:ln>
          <a:effectLst/>
        </p:spPr>
      </p:cxnSp>
      <p:sp>
        <p:nvSpPr>
          <p:cNvPr id="20" name="Textfeld 19"/>
          <p:cNvSpPr txBox="1"/>
          <p:nvPr/>
        </p:nvSpPr>
        <p:spPr>
          <a:xfrm>
            <a:off x="4644008" y="1700808"/>
            <a:ext cx="1584176" cy="246221"/>
          </a:xfrm>
          <a:prstGeom prst="rect">
            <a:avLst/>
          </a:prstGeom>
          <a:noFill/>
        </p:spPr>
        <p:txBody>
          <a:bodyPr wrap="square" lIns="0" tIns="0" rIns="0" bIns="0" rtlCol="0">
            <a:spAutoFit/>
          </a:bodyPr>
          <a:lstStyle/>
          <a:p>
            <a:pPr algn="ctr" rtl="0"/>
            <a:r>
              <a:rPr lang="en-US" sz="1600" b="0" i="0" u="none">
                <a:solidFill>
                  <a:srgbClr val="002060"/>
                </a:solidFill>
              </a:rPr>
              <a:t>Leg volume</a:t>
            </a:r>
            <a:endParaRPr lang="en-US" sz="1600">
              <a:solidFill>
                <a:srgbClr val="002060"/>
              </a:solidFill>
            </a:endParaRPr>
          </a:p>
        </p:txBody>
      </p:sp>
      <p:cxnSp>
        <p:nvCxnSpPr>
          <p:cNvPr id="21" name="Gerade Verbindung 20"/>
          <p:cNvCxnSpPr/>
          <p:nvPr/>
        </p:nvCxnSpPr>
        <p:spPr bwMode="auto">
          <a:xfrm flipH="1">
            <a:off x="5580112" y="2276872"/>
            <a:ext cx="936104" cy="0"/>
          </a:xfrm>
          <a:prstGeom prst="line">
            <a:avLst/>
          </a:prstGeom>
          <a:solidFill>
            <a:schemeClr val="accent1"/>
          </a:solidFill>
          <a:ln w="19050" cap="flat" cmpd="sng" algn="ctr">
            <a:solidFill>
              <a:srgbClr val="023AD2"/>
            </a:solidFill>
            <a:prstDash val="sysDot"/>
            <a:round/>
            <a:headEnd type="arrow" w="med" len="med"/>
            <a:tailEnd type="arrow" w="med" len="med"/>
          </a:ln>
          <a:effectLst/>
        </p:spPr>
      </p:cxnSp>
      <p:sp>
        <p:nvSpPr>
          <p:cNvPr id="28" name="Textfeld 27"/>
          <p:cNvSpPr txBox="1"/>
          <p:nvPr/>
        </p:nvSpPr>
        <p:spPr>
          <a:xfrm>
            <a:off x="5580112" y="2060848"/>
            <a:ext cx="936104" cy="246221"/>
          </a:xfrm>
          <a:prstGeom prst="rect">
            <a:avLst/>
          </a:prstGeom>
          <a:noFill/>
        </p:spPr>
        <p:txBody>
          <a:bodyPr wrap="square" lIns="0" tIns="0" rIns="0" bIns="0" rtlCol="0">
            <a:spAutoFit/>
          </a:bodyPr>
          <a:lstStyle/>
          <a:p>
            <a:pPr algn="ctr" rtl="0"/>
            <a:r>
              <a:rPr lang="en-US" sz="1600" b="0" i="0" u="none">
                <a:solidFill>
                  <a:srgbClr val="023AD2"/>
                </a:solidFill>
              </a:rPr>
              <a:t>Knee</a:t>
            </a:r>
            <a:endParaRPr lang="en-US" sz="1600">
              <a:solidFill>
                <a:srgbClr val="023AD2"/>
              </a:solidFill>
            </a:endParaRPr>
          </a:p>
        </p:txBody>
      </p:sp>
      <p:cxnSp>
        <p:nvCxnSpPr>
          <p:cNvPr id="33" name="Gerade Verbindung 32"/>
          <p:cNvCxnSpPr/>
          <p:nvPr/>
        </p:nvCxnSpPr>
        <p:spPr bwMode="auto">
          <a:xfrm flipH="1">
            <a:off x="4283968" y="1916832"/>
            <a:ext cx="2376264" cy="0"/>
          </a:xfrm>
          <a:prstGeom prst="line">
            <a:avLst/>
          </a:prstGeom>
          <a:solidFill>
            <a:schemeClr val="accent1"/>
          </a:solidFill>
          <a:ln w="19050" cap="flat" cmpd="sng" algn="ctr">
            <a:solidFill>
              <a:srgbClr val="002060"/>
            </a:solidFill>
            <a:prstDash val="sysDot"/>
            <a:round/>
            <a:headEnd type="arrow" w="med" len="med"/>
            <a:tailEnd type="arrow" w="med" len="med"/>
          </a:ln>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pPr rtl="0"/>
            <a:r>
              <a:rPr lang="en-US" b="1" i="0" u="none"/>
              <a:t>Results</a:t>
            </a:r>
            <a:endParaRPr lang="en-US" dirty="0"/>
          </a:p>
        </p:txBody>
      </p:sp>
      <p:sp>
        <p:nvSpPr>
          <p:cNvPr id="3" name="Inhaltsplatzhalter 2"/>
          <p:cNvSpPr>
            <a:spLocks noGrp="1"/>
          </p:cNvSpPr>
          <p:nvPr>
            <p:ph type="subTitle" idx="1"/>
          </p:nvPr>
        </p:nvSpPr>
        <p:spPr/>
        <p:txBody>
          <a:bodyPr>
            <a:normAutofit/>
          </a:bodyPr>
          <a:lstStyle/>
          <a:p>
            <a:pPr rtl="0"/>
            <a:r>
              <a:rPr lang="en-US" b="0" i="0" u="none"/>
              <a:t>Example: Leg volume over measurement period</a:t>
            </a:r>
          </a:p>
        </p:txBody>
      </p:sp>
      <p:pic>
        <p:nvPicPr>
          <p:cNvPr id="62465" name="Picture 1"/>
          <p:cNvPicPr>
            <a:picLocks noChangeAspect="1" noChangeArrowheads="1"/>
          </p:cNvPicPr>
          <p:nvPr/>
        </p:nvPicPr>
        <p:blipFill>
          <a:blip r:embed="rId3"/>
          <a:srcRect/>
          <a:stretch>
            <a:fillRect/>
          </a:stretch>
        </p:blipFill>
        <p:spPr bwMode="auto">
          <a:xfrm>
            <a:off x="971600" y="1268760"/>
            <a:ext cx="7642723" cy="49511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3727</Words>
  <Application>Microsoft Office PowerPoint</Application>
  <PresentationFormat>On-screen Show (4:3)</PresentationFormat>
  <Paragraphs>246</Paragraphs>
  <Slides>23</Slides>
  <Notes>23</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Leere Präsentation</vt:lpstr>
      <vt:lpstr>Slide</vt:lpstr>
      <vt:lpstr>Effectiveness of manual lymph drainage  and continuous cooling following knee TEP</vt:lpstr>
      <vt:lpstr>Lymph Drainage / Cooling – Why?</vt:lpstr>
      <vt:lpstr>Causes</vt:lpstr>
      <vt:lpstr>Objective</vt:lpstr>
      <vt:lpstr>Method</vt:lpstr>
      <vt:lpstr>Method</vt:lpstr>
      <vt:lpstr>Method</vt:lpstr>
      <vt:lpstr>Method</vt:lpstr>
      <vt:lpstr>Results</vt:lpstr>
      <vt:lpstr>Results</vt:lpstr>
      <vt:lpstr>Results</vt:lpstr>
      <vt:lpstr>Results</vt:lpstr>
      <vt:lpstr>Results</vt:lpstr>
      <vt:lpstr>Results</vt:lpstr>
      <vt:lpstr>Results</vt:lpstr>
      <vt:lpstr>Results</vt:lpstr>
      <vt:lpstr>Results</vt:lpstr>
      <vt:lpstr>Discussion </vt:lpstr>
      <vt:lpstr>Discussion </vt:lpstr>
      <vt:lpstr>Discussion </vt:lpstr>
      <vt:lpstr>Conclusions</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2014-06-17T07:50:04Z</dcterms:created>
  <dcterms:modified xsi:type="dcterms:W3CDTF">2017-06-28T08:53:21Z</dcterms:modified>
</cp:coreProperties>
</file>